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731" r:id="rId1"/>
  </p:sldMasterIdLst>
  <p:notesMasterIdLst>
    <p:notesMasterId r:id="rId17"/>
  </p:notesMasterIdLst>
  <p:sldIdLst>
    <p:sldId id="259" r:id="rId2"/>
    <p:sldId id="260" r:id="rId3"/>
    <p:sldId id="257" r:id="rId4"/>
    <p:sldId id="261" r:id="rId5"/>
    <p:sldId id="264" r:id="rId6"/>
    <p:sldId id="265" r:id="rId7"/>
    <p:sldId id="277" r:id="rId8"/>
    <p:sldId id="273" r:id="rId9"/>
    <p:sldId id="276" r:id="rId10"/>
    <p:sldId id="274" r:id="rId11"/>
    <p:sldId id="275" r:id="rId12"/>
    <p:sldId id="266" r:id="rId13"/>
    <p:sldId id="267" r:id="rId14"/>
    <p:sldId id="271" r:id="rId15"/>
    <p:sldId id="272" r:id="rId16"/>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slideViewPr>
    <p:cSldViewPr snapToGrid="0">
      <p:cViewPr>
        <p:scale>
          <a:sx n="1" d="2"/>
          <a:sy n="1" d="2"/>
        </p:scale>
        <p:origin x="0" y="0"/>
      </p:cViewPr>
      <p:guideLst/>
    </p:cSldViewPr>
  </p:slide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B860CBC-4D61-44D4-88A0-FFDDBC40FBBF}" type="datetimeFigureOut">
              <a:rPr lang="en-US"/>
              <a:t>12/6/2016</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F89F9B3-D778-4FA4-BDF8-585FB024C485}" type="slidenum">
              <a:rPr lang="en-US"/>
              <a:t>‹#›</a:t>
            </a:fld>
            <a:endParaRPr lang="en-US"/>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8F89F9B3-D778-4FA4-BDF8-585FB024C485}" type="slidenum">
              <a:rPr lang="en-US"/>
              <a:t>1</a:t>
            </a:fld>
            <a:endParaRPr lang="en-US"/>
          </a:p>
        </p:txBody>
      </p:sp>
    </p:spTree>
    <p:extLst>
      <p:ext uri="{BB962C8B-B14F-4D97-AF65-F5344CB8AC3E}">
        <p14:creationId xmlns:p14="http://schemas.microsoft.com/office/powerpoint/2010/main" val="231029640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8F89F9B3-D778-4FA4-BDF8-585FB024C485}" type="slidenum">
              <a:rPr lang="en-US"/>
              <a:t>10</a:t>
            </a:fld>
            <a:endParaRPr lang="en-US"/>
          </a:p>
        </p:txBody>
      </p:sp>
    </p:spTree>
    <p:extLst>
      <p:ext uri="{BB962C8B-B14F-4D97-AF65-F5344CB8AC3E}">
        <p14:creationId xmlns:p14="http://schemas.microsoft.com/office/powerpoint/2010/main" val="151827550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8F89F9B3-D778-4FA4-BDF8-585FB024C485}" type="slidenum">
              <a:rPr lang="en-US"/>
              <a:t>11</a:t>
            </a:fld>
            <a:endParaRPr lang="en-US"/>
          </a:p>
        </p:txBody>
      </p:sp>
    </p:spTree>
    <p:extLst>
      <p:ext uri="{BB962C8B-B14F-4D97-AF65-F5344CB8AC3E}">
        <p14:creationId xmlns:p14="http://schemas.microsoft.com/office/powerpoint/2010/main" val="227620717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8F89F9B3-D778-4FA4-BDF8-585FB024C485}" type="slidenum">
              <a:rPr lang="en-US"/>
              <a:t>12</a:t>
            </a:fld>
            <a:endParaRPr lang="en-US"/>
          </a:p>
        </p:txBody>
      </p:sp>
    </p:spTree>
    <p:extLst>
      <p:ext uri="{BB962C8B-B14F-4D97-AF65-F5344CB8AC3E}">
        <p14:creationId xmlns:p14="http://schemas.microsoft.com/office/powerpoint/2010/main" val="411624612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8F89F9B3-D778-4FA4-BDF8-585FB024C485}" type="slidenum">
              <a:rPr lang="en-US"/>
              <a:t>13</a:t>
            </a:fld>
            <a:endParaRPr lang="en-US"/>
          </a:p>
        </p:txBody>
      </p:sp>
    </p:spTree>
    <p:extLst>
      <p:ext uri="{BB962C8B-B14F-4D97-AF65-F5344CB8AC3E}">
        <p14:creationId xmlns:p14="http://schemas.microsoft.com/office/powerpoint/2010/main" val="267515516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8F89F9B3-D778-4FA4-BDF8-585FB024C485}" type="slidenum">
              <a:rPr lang="en-US"/>
              <a:t>14</a:t>
            </a:fld>
            <a:endParaRPr lang="en-US"/>
          </a:p>
        </p:txBody>
      </p:sp>
    </p:spTree>
    <p:extLst>
      <p:ext uri="{BB962C8B-B14F-4D97-AF65-F5344CB8AC3E}">
        <p14:creationId xmlns:p14="http://schemas.microsoft.com/office/powerpoint/2010/main" val="134603041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8F89F9B3-D778-4FA4-BDF8-585FB024C485}" type="slidenum">
              <a:rPr lang="en-US"/>
              <a:t>15</a:t>
            </a:fld>
            <a:endParaRPr lang="en-US"/>
          </a:p>
        </p:txBody>
      </p:sp>
    </p:spTree>
    <p:extLst>
      <p:ext uri="{BB962C8B-B14F-4D97-AF65-F5344CB8AC3E}">
        <p14:creationId xmlns:p14="http://schemas.microsoft.com/office/powerpoint/2010/main" val="102573423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8F89F9B3-D778-4FA4-BDF8-585FB024C485}" type="slidenum">
              <a:rPr lang="en-US"/>
              <a:t>2</a:t>
            </a:fld>
            <a:endParaRPr lang="en-US"/>
          </a:p>
        </p:txBody>
      </p:sp>
    </p:spTree>
    <p:extLst>
      <p:ext uri="{BB962C8B-B14F-4D97-AF65-F5344CB8AC3E}">
        <p14:creationId xmlns:p14="http://schemas.microsoft.com/office/powerpoint/2010/main" val="273382579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8F89F9B3-D778-4FA4-BDF8-585FB024C485}" type="slidenum">
              <a:rPr lang="en-US"/>
              <a:t>3</a:t>
            </a:fld>
            <a:endParaRPr lang="en-US"/>
          </a:p>
        </p:txBody>
      </p:sp>
    </p:spTree>
    <p:extLst>
      <p:ext uri="{BB962C8B-B14F-4D97-AF65-F5344CB8AC3E}">
        <p14:creationId xmlns:p14="http://schemas.microsoft.com/office/powerpoint/2010/main" val="196689911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8F89F9B3-D778-4FA4-BDF8-585FB024C485}" type="slidenum">
              <a:rPr lang="en-US"/>
              <a:t>4</a:t>
            </a:fld>
            <a:endParaRPr lang="en-US"/>
          </a:p>
        </p:txBody>
      </p:sp>
    </p:spTree>
    <p:extLst>
      <p:ext uri="{BB962C8B-B14F-4D97-AF65-F5344CB8AC3E}">
        <p14:creationId xmlns:p14="http://schemas.microsoft.com/office/powerpoint/2010/main" val="303517600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8F89F9B3-D778-4FA4-BDF8-585FB024C485}" type="slidenum">
              <a:rPr lang="en-US"/>
              <a:t>5</a:t>
            </a:fld>
            <a:endParaRPr lang="en-US"/>
          </a:p>
        </p:txBody>
      </p:sp>
    </p:spTree>
    <p:extLst>
      <p:ext uri="{BB962C8B-B14F-4D97-AF65-F5344CB8AC3E}">
        <p14:creationId xmlns:p14="http://schemas.microsoft.com/office/powerpoint/2010/main" val="373846519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8F89F9B3-D778-4FA4-BDF8-585FB024C485}" type="slidenum">
              <a:rPr lang="en-US"/>
              <a:t>6</a:t>
            </a:fld>
            <a:endParaRPr lang="en-US"/>
          </a:p>
        </p:txBody>
      </p:sp>
    </p:spTree>
    <p:extLst>
      <p:ext uri="{BB962C8B-B14F-4D97-AF65-F5344CB8AC3E}">
        <p14:creationId xmlns:p14="http://schemas.microsoft.com/office/powerpoint/2010/main" val="103977725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8F89F9B3-D778-4FA4-BDF8-585FB024C485}" type="slidenum">
              <a:rPr lang="en-US"/>
              <a:t>7</a:t>
            </a:fld>
            <a:endParaRPr lang="en-US"/>
          </a:p>
        </p:txBody>
      </p:sp>
    </p:spTree>
    <p:extLst>
      <p:ext uri="{BB962C8B-B14F-4D97-AF65-F5344CB8AC3E}">
        <p14:creationId xmlns:p14="http://schemas.microsoft.com/office/powerpoint/2010/main" val="263803768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8F89F9B3-D778-4FA4-BDF8-585FB024C485}" type="slidenum">
              <a:rPr lang="en-US"/>
              <a:t>8</a:t>
            </a:fld>
            <a:endParaRPr lang="en-US"/>
          </a:p>
        </p:txBody>
      </p:sp>
    </p:spTree>
    <p:extLst>
      <p:ext uri="{BB962C8B-B14F-4D97-AF65-F5344CB8AC3E}">
        <p14:creationId xmlns:p14="http://schemas.microsoft.com/office/powerpoint/2010/main" val="422476977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8F89F9B3-D778-4FA4-BDF8-585FB024C485}" type="slidenum">
              <a:rPr lang="en-US"/>
              <a:t>9</a:t>
            </a:fld>
            <a:endParaRPr lang="en-US"/>
          </a:p>
        </p:txBody>
      </p:sp>
    </p:spTree>
    <p:extLst>
      <p:ext uri="{BB962C8B-B14F-4D97-AF65-F5344CB8AC3E}">
        <p14:creationId xmlns:p14="http://schemas.microsoft.com/office/powerpoint/2010/main" val="192602361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B61BEF0D-F0BB-DE4B-95CE-6DB70DBA9567}" type="datetimeFigureOut">
              <a:rPr lang="en-US" dirty="0"/>
              <a:pPr/>
              <a:t>12/6/2016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a:p>
        </p:txBody>
      </p:sp>
    </p:spTree>
    <p:extLst>
      <p:ext uri="{BB962C8B-B14F-4D97-AF65-F5344CB8AC3E}">
        <p14:creationId xmlns:p14="http://schemas.microsoft.com/office/powerpoint/2010/main" val="52225658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B61BEF0D-F0BB-DE4B-95CE-6DB70DBA9567}" type="datetimeFigureOut">
              <a:rPr lang="en-US" dirty="0"/>
              <a:pPr/>
              <a:t>12/6/2016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a:p>
        </p:txBody>
      </p:sp>
    </p:spTree>
    <p:extLst>
      <p:ext uri="{BB962C8B-B14F-4D97-AF65-F5344CB8AC3E}">
        <p14:creationId xmlns:p14="http://schemas.microsoft.com/office/powerpoint/2010/main" val="83693573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B61BEF0D-F0BB-DE4B-95CE-6DB70DBA9567}" type="datetimeFigureOut">
              <a:rPr lang="en-US" dirty="0"/>
              <a:pPr/>
              <a:t>12/6/2016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a:p>
        </p:txBody>
      </p:sp>
    </p:spTree>
    <p:extLst>
      <p:ext uri="{BB962C8B-B14F-4D97-AF65-F5344CB8AC3E}">
        <p14:creationId xmlns:p14="http://schemas.microsoft.com/office/powerpoint/2010/main" val="386316905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B61BEF0D-F0BB-DE4B-95CE-6DB70DBA9567}" type="datetimeFigureOut">
              <a:rPr lang="en-US" dirty="0"/>
              <a:pPr/>
              <a:t>12/6/2016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a:p>
        </p:txBody>
      </p:sp>
    </p:spTree>
    <p:extLst>
      <p:ext uri="{BB962C8B-B14F-4D97-AF65-F5344CB8AC3E}">
        <p14:creationId xmlns:p14="http://schemas.microsoft.com/office/powerpoint/2010/main" val="419127881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12/6/2016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a:p>
        </p:txBody>
      </p:sp>
    </p:spTree>
    <p:extLst>
      <p:ext uri="{BB962C8B-B14F-4D97-AF65-F5344CB8AC3E}">
        <p14:creationId xmlns:p14="http://schemas.microsoft.com/office/powerpoint/2010/main" val="201598910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B61BEF0D-F0BB-DE4B-95CE-6DB70DBA9567}" type="datetimeFigureOut">
              <a:rPr lang="en-US" dirty="0"/>
              <a:pPr/>
              <a:t>12/6/2016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a:p>
        </p:txBody>
      </p:sp>
    </p:spTree>
    <p:extLst>
      <p:ext uri="{BB962C8B-B14F-4D97-AF65-F5344CB8AC3E}">
        <p14:creationId xmlns:p14="http://schemas.microsoft.com/office/powerpoint/2010/main" val="157580481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B61BEF0D-F0BB-DE4B-95CE-6DB70DBA9567}" type="datetimeFigureOut">
              <a:rPr lang="en-US" dirty="0"/>
              <a:pPr/>
              <a:t>12/6/2016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57F1E4F-1CFF-5643-939E-217C01CDF565}" type="slidenum">
              <a:rPr lang="en-US" dirty="0"/>
              <a:pPr/>
              <a:t>‹#›</a:t>
            </a:fld>
            <a:endParaRPr lang="en-US"/>
          </a:p>
        </p:txBody>
      </p:sp>
    </p:spTree>
    <p:extLst>
      <p:ext uri="{BB962C8B-B14F-4D97-AF65-F5344CB8AC3E}">
        <p14:creationId xmlns:p14="http://schemas.microsoft.com/office/powerpoint/2010/main" val="244013399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B61BEF0D-F0BB-DE4B-95CE-6DB70DBA9567}" type="datetimeFigureOut">
              <a:rPr lang="en-US" dirty="0"/>
              <a:pPr/>
              <a:t>12/6/2016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a:p>
        </p:txBody>
      </p:sp>
    </p:spTree>
    <p:extLst>
      <p:ext uri="{BB962C8B-B14F-4D97-AF65-F5344CB8AC3E}">
        <p14:creationId xmlns:p14="http://schemas.microsoft.com/office/powerpoint/2010/main" val="267666180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12/6/2016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a:p>
        </p:txBody>
      </p:sp>
    </p:spTree>
    <p:extLst>
      <p:ext uri="{BB962C8B-B14F-4D97-AF65-F5344CB8AC3E}">
        <p14:creationId xmlns:p14="http://schemas.microsoft.com/office/powerpoint/2010/main" val="303119326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12/6/2016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a:p>
        </p:txBody>
      </p:sp>
    </p:spTree>
    <p:extLst>
      <p:ext uri="{BB962C8B-B14F-4D97-AF65-F5344CB8AC3E}">
        <p14:creationId xmlns:p14="http://schemas.microsoft.com/office/powerpoint/2010/main" val="342439237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12/6/2016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a:p>
        </p:txBody>
      </p:sp>
    </p:spTree>
    <p:extLst>
      <p:ext uri="{BB962C8B-B14F-4D97-AF65-F5344CB8AC3E}">
        <p14:creationId xmlns:p14="http://schemas.microsoft.com/office/powerpoint/2010/main" val="220654307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61BEF0D-F0BB-DE4B-95CE-6DB70DBA9567}" type="datetimeFigureOut">
              <a:rPr lang="en-US" dirty="0"/>
              <a:pPr/>
              <a:t>12/6/2016</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57F1E4F-1CFF-5643-939E-217C01CDF565}" type="slidenum">
              <a:rPr lang="en-US" dirty="0"/>
              <a:pPr/>
              <a:t>‹#›</a:t>
            </a:fld>
            <a:endParaRPr lang="en-US"/>
          </a:p>
        </p:txBody>
      </p:sp>
    </p:spTree>
    <p:extLst>
      <p:ext uri="{BB962C8B-B14F-4D97-AF65-F5344CB8AC3E}">
        <p14:creationId xmlns:p14="http://schemas.microsoft.com/office/powerpoint/2010/main" val="1145981661"/>
      </p:ext>
    </p:extLst>
  </p:cSld>
  <p:clrMap bg1="lt1" tx1="dk1" bg2="lt2" tx2="dk2" accent1="accent1" accent2="accent2" accent3="accent3" accent4="accent4" accent5="accent5" accent6="accent6" hlink="hlink" folHlink="folHlink"/>
  <p:sldLayoutIdLst>
    <p:sldLayoutId id="2147483732" r:id="rId1"/>
    <p:sldLayoutId id="2147483733" r:id="rId2"/>
    <p:sldLayoutId id="2147483734" r:id="rId3"/>
    <p:sldLayoutId id="2147483735" r:id="rId4"/>
    <p:sldLayoutId id="2147483736" r:id="rId5"/>
    <p:sldLayoutId id="2147483737" r:id="rId6"/>
    <p:sldLayoutId id="2147483738" r:id="rId7"/>
    <p:sldLayoutId id="2147483739" r:id="rId8"/>
    <p:sldLayoutId id="2147483740" r:id="rId9"/>
    <p:sldLayoutId id="2147483741" r:id="rId10"/>
    <p:sldLayoutId id="2147483742"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hyperlink" Target="http://www.sedl.org/pubs/catalog/items/fam33.html" TargetMode="External"/><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hyperlink" Target="https://sitwe.wordpress.com/2015/12/14/306/" TargetMode="External"/><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hyperlink" Target="mailto:lisaduvalsaint@gmail.com" TargetMode="External"/><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Parental Involvement with homework </a:t>
            </a:r>
            <a:endParaRPr lang="en-US"/>
          </a:p>
        </p:txBody>
      </p:sp>
      <p:sp>
        <p:nvSpPr>
          <p:cNvPr id="3" name="Content Placeholder 2"/>
          <p:cNvSpPr>
            <a:spLocks noGrp="1"/>
          </p:cNvSpPr>
          <p:nvPr>
            <p:ph idx="1"/>
          </p:nvPr>
        </p:nvSpPr>
        <p:spPr>
          <a:xfrm>
            <a:off x="2589213" y="2133600"/>
            <a:ext cx="8915400" cy="4293771"/>
          </a:xfrm>
        </p:spPr>
        <p:txBody>
          <a:bodyPr vert="horz" lIns="91440" tIns="45720" rIns="91440" bIns="45720" rtlCol="0" anchor="t">
            <a:normAutofit fontScale="92500" lnSpcReduction="20000"/>
          </a:bodyPr>
          <a:lstStyle/>
          <a:p>
            <a:endParaRPr lang="en-US"/>
          </a:p>
          <a:p>
            <a:endParaRPr lang="en-US"/>
          </a:p>
          <a:p>
            <a:endParaRPr lang="en-US"/>
          </a:p>
          <a:p>
            <a:endParaRPr lang="EN-US"/>
          </a:p>
          <a:p>
            <a:endParaRPr lang="EN-US"/>
          </a:p>
          <a:p>
            <a:endParaRPr lang="EN-US"/>
          </a:p>
          <a:p>
            <a:endParaRPr lang="EN-US"/>
          </a:p>
          <a:p>
            <a:endParaRPr lang="en-US"/>
          </a:p>
          <a:p>
            <a:pPr marL="0" indent="0">
              <a:buNone/>
            </a:pPr>
            <a:endParaRPr lang="en-US" err="1"/>
          </a:p>
          <a:p>
            <a:pPr marL="0" indent="0">
              <a:buNone/>
            </a:pPr>
            <a:endParaRPr lang="en-US">
              <a:solidFill>
                <a:srgbClr val="000000"/>
              </a:solidFill>
            </a:endParaRPr>
          </a:p>
          <a:p>
            <a:pPr marL="0" indent="0">
              <a:buNone/>
            </a:pPr>
            <a:r>
              <a:rPr lang="EN-US" sz="2400" b="1"/>
              <a:t>Lisa </a:t>
            </a:r>
            <a:r>
              <a:rPr lang="EN-US" sz="2400" b="1" err="1"/>
              <a:t>Duvalsaint</a:t>
            </a:r>
            <a:endParaRPr lang="en-US" sz="2400" b="1">
              <a:solidFill>
                <a:schemeClr val="tx1"/>
              </a:solidFill>
            </a:endParaRPr>
          </a:p>
          <a:p>
            <a:pPr marL="0" indent="0">
              <a:buNone/>
            </a:pPr>
            <a:r>
              <a:rPr lang="EN-US" sz="2400" b="1">
                <a:solidFill>
                  <a:srgbClr val="404040"/>
                </a:solidFill>
              </a:rPr>
              <a:t>CBSE 7201 Fall 2016</a:t>
            </a:r>
          </a:p>
        </p:txBody>
      </p:sp>
      <p:pic>
        <p:nvPicPr>
          <p:cNvPr id="4" name="Picture 3" descr="Moms Inspire Learning: Favorite Family Read Alouds"/>
          <p:cNvPicPr>
            <a:picLocks noChangeAspect="1"/>
          </p:cNvPicPr>
          <p:nvPr/>
        </p:nvPicPr>
        <p:blipFill>
          <a:blip r:embed="rId3"/>
          <a:stretch>
            <a:fillRect/>
          </a:stretch>
        </p:blipFill>
        <p:spPr>
          <a:xfrm>
            <a:off x="1913754" y="1371600"/>
            <a:ext cx="8541521" cy="3478213"/>
          </a:xfrm>
          <a:prstGeom prst="rect">
            <a:avLst/>
          </a:prstGeom>
        </p:spPr>
      </p:pic>
    </p:spTree>
    <p:extLst>
      <p:ext uri="{BB962C8B-B14F-4D97-AF65-F5344CB8AC3E}">
        <p14:creationId xmlns:p14="http://schemas.microsoft.com/office/powerpoint/2010/main" val="169127041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17443" y="241300"/>
            <a:ext cx="10787170" cy="550863"/>
          </a:xfrm>
        </p:spPr>
        <p:txBody>
          <a:bodyPr>
            <a:normAutofit/>
          </a:bodyPr>
          <a:lstStyle/>
          <a:p>
            <a:pPr algn="ctr"/>
            <a:r>
              <a:rPr lang="EN-US" sz="2800">
                <a:latin typeface="Times New Roman"/>
              </a:rPr>
              <a:t>References</a:t>
            </a:r>
            <a:endParaRPr lang="en-US" sz="2800">
              <a:latin typeface="Times New Roman"/>
            </a:endParaRPr>
          </a:p>
        </p:txBody>
      </p:sp>
      <p:sp>
        <p:nvSpPr>
          <p:cNvPr id="3" name="Content Placeholder 2"/>
          <p:cNvSpPr>
            <a:spLocks noGrp="1"/>
          </p:cNvSpPr>
          <p:nvPr>
            <p:ph idx="1"/>
          </p:nvPr>
        </p:nvSpPr>
        <p:spPr>
          <a:xfrm>
            <a:off x="428483" y="828675"/>
            <a:ext cx="10217150" cy="5807075"/>
          </a:xfrm>
        </p:spPr>
        <p:txBody>
          <a:bodyPr vert="horz" lIns="91440" tIns="45720" rIns="91440" bIns="45720" rtlCol="0" anchor="t">
            <a:normAutofit fontScale="92500" lnSpcReduction="10000"/>
          </a:bodyPr>
          <a:lstStyle/>
          <a:p>
            <a:pPr marL="0" indent="0">
              <a:buNone/>
            </a:pPr>
            <a:r>
              <a:rPr lang="EN-US" sz="1200">
                <a:solidFill>
                  <a:schemeClr val="tx1"/>
                </a:solidFill>
                <a:latin typeface="Times New Roman"/>
                <a:cs typeface="Times New Roman"/>
              </a:rPr>
              <a:t>Aries, R., &amp; </a:t>
            </a:r>
            <a:r>
              <a:rPr lang="EN-US" sz="1200" err="1">
                <a:solidFill>
                  <a:schemeClr val="tx1"/>
                </a:solidFill>
                <a:latin typeface="Times New Roman"/>
                <a:cs typeface="Times New Roman"/>
              </a:rPr>
              <a:t>Cabus</a:t>
            </a:r>
            <a:r>
              <a:rPr lang="EN-US" sz="1200">
                <a:solidFill>
                  <a:schemeClr val="tx1"/>
                </a:solidFill>
                <a:latin typeface="Times New Roman"/>
                <a:cs typeface="Times New Roman"/>
              </a:rPr>
              <a:t>, S. (2015). Parental homework involvement improves test scores? A review of the           </a:t>
            </a:r>
          </a:p>
          <a:p>
            <a:pPr marL="0" indent="0">
              <a:buNone/>
            </a:pPr>
            <a:r>
              <a:rPr lang="EN-US" sz="1200">
                <a:solidFill>
                  <a:schemeClr val="tx1"/>
                </a:solidFill>
                <a:latin typeface="Times New Roman"/>
                <a:cs typeface="Times New Roman"/>
              </a:rPr>
              <a:t>     Literature. </a:t>
            </a:r>
            <a:r>
              <a:rPr lang="EN-US" sz="1200" i="1">
                <a:solidFill>
                  <a:schemeClr val="tx1"/>
                </a:solidFill>
                <a:latin typeface="Times New Roman"/>
                <a:cs typeface="Times New Roman"/>
              </a:rPr>
              <a:t>Review of Education, 3(</a:t>
            </a:r>
            <a:r>
              <a:rPr lang="EN-US" sz="1200">
                <a:solidFill>
                  <a:schemeClr val="tx1"/>
                </a:solidFill>
                <a:latin typeface="Times New Roman"/>
                <a:cs typeface="Times New Roman"/>
              </a:rPr>
              <a:t>2</a:t>
            </a:r>
            <a:r>
              <a:rPr lang="EN-US" sz="1200" i="1">
                <a:solidFill>
                  <a:schemeClr val="tx1"/>
                </a:solidFill>
                <a:latin typeface="Times New Roman"/>
                <a:cs typeface="Times New Roman"/>
              </a:rPr>
              <a:t>), </a:t>
            </a:r>
            <a:r>
              <a:rPr lang="EN-US" sz="1200">
                <a:solidFill>
                  <a:schemeClr val="tx1"/>
                </a:solidFill>
                <a:latin typeface="Times New Roman"/>
                <a:cs typeface="Times New Roman"/>
              </a:rPr>
              <a:t>179-199.</a:t>
            </a:r>
          </a:p>
          <a:p>
            <a:pPr marL="0" indent="0">
              <a:buNone/>
            </a:pPr>
            <a:r>
              <a:rPr lang="EN-US" sz="1200">
                <a:solidFill>
                  <a:schemeClr val="tx1"/>
                </a:solidFill>
                <a:latin typeface="Times New Roman"/>
                <a:cs typeface="Times New Roman"/>
              </a:rPr>
              <a:t>Cooper, Lindsay, &amp; Nye. (2000). Homework in the home: How student, family, and parenting-style differences</a:t>
            </a:r>
          </a:p>
          <a:p>
            <a:pPr marL="0" indent="0">
              <a:buNone/>
            </a:pPr>
            <a:r>
              <a:rPr lang="EN-US" sz="1200">
                <a:solidFill>
                  <a:schemeClr val="tx1"/>
                </a:solidFill>
                <a:latin typeface="Times New Roman"/>
                <a:cs typeface="Times New Roman"/>
              </a:rPr>
              <a:t>    relate to the homework process. </a:t>
            </a:r>
            <a:r>
              <a:rPr lang="EN-US" sz="1200" i="1">
                <a:solidFill>
                  <a:schemeClr val="tx1"/>
                </a:solidFill>
                <a:latin typeface="Times New Roman"/>
                <a:cs typeface="Times New Roman"/>
              </a:rPr>
              <a:t>Contemporary Educational Psychology, 25(</a:t>
            </a:r>
            <a:r>
              <a:rPr lang="EN-US" sz="1200">
                <a:solidFill>
                  <a:schemeClr val="tx1"/>
                </a:solidFill>
                <a:latin typeface="Times New Roman"/>
                <a:cs typeface="Times New Roman"/>
              </a:rPr>
              <a:t>4</a:t>
            </a:r>
            <a:r>
              <a:rPr lang="EN-US" sz="1200" i="1">
                <a:solidFill>
                  <a:schemeClr val="tx1"/>
                </a:solidFill>
                <a:latin typeface="Times New Roman"/>
                <a:cs typeface="Times New Roman"/>
              </a:rPr>
              <a:t>)</a:t>
            </a:r>
            <a:r>
              <a:rPr lang="EN-US" sz="1200">
                <a:solidFill>
                  <a:schemeClr val="tx1"/>
                </a:solidFill>
                <a:latin typeface="Times New Roman"/>
                <a:cs typeface="Times New Roman"/>
              </a:rPr>
              <a:t>, 464-487.</a:t>
            </a:r>
          </a:p>
          <a:p>
            <a:pPr marL="0" indent="0">
              <a:buNone/>
            </a:pPr>
            <a:r>
              <a:rPr lang="EN-US" sz="1200" err="1">
                <a:solidFill>
                  <a:schemeClr val="tx1"/>
                </a:solidFill>
                <a:latin typeface="Times New Roman"/>
                <a:cs typeface="Times New Roman"/>
              </a:rPr>
              <a:t>Desimone</a:t>
            </a:r>
            <a:r>
              <a:rPr lang="EN-US" sz="1200">
                <a:solidFill>
                  <a:schemeClr val="tx1"/>
                </a:solidFill>
                <a:latin typeface="Times New Roman"/>
                <a:cs typeface="Times New Roman"/>
              </a:rPr>
              <a:t>, Laura. (1999). Linking parent involvement with student achievement: Do race and income matter? </a:t>
            </a:r>
          </a:p>
          <a:p>
            <a:pPr marL="0" indent="0">
              <a:buNone/>
            </a:pPr>
            <a:r>
              <a:rPr lang="EN-US" sz="1200" i="1">
                <a:solidFill>
                  <a:schemeClr val="tx1"/>
                </a:solidFill>
                <a:latin typeface="Times New Roman"/>
                <a:cs typeface="Times New Roman"/>
              </a:rPr>
              <a:t>     Journal of Educational Research, 93(</a:t>
            </a:r>
            <a:r>
              <a:rPr lang="EN-US" sz="1200">
                <a:solidFill>
                  <a:schemeClr val="tx1"/>
                </a:solidFill>
                <a:latin typeface="Times New Roman"/>
                <a:cs typeface="Times New Roman"/>
              </a:rPr>
              <a:t>1</a:t>
            </a:r>
            <a:r>
              <a:rPr lang="EN-US" sz="1200" i="1">
                <a:solidFill>
                  <a:schemeClr val="tx1"/>
                </a:solidFill>
                <a:latin typeface="Times New Roman"/>
                <a:cs typeface="Times New Roman"/>
              </a:rPr>
              <a:t>), </a:t>
            </a:r>
            <a:r>
              <a:rPr lang="EN-US" sz="1200">
                <a:solidFill>
                  <a:schemeClr val="tx1"/>
                </a:solidFill>
                <a:latin typeface="Times New Roman"/>
                <a:cs typeface="Times New Roman"/>
              </a:rPr>
              <a:t>11-30.</a:t>
            </a:r>
          </a:p>
          <a:p>
            <a:pPr marL="0" indent="0">
              <a:buNone/>
            </a:pPr>
            <a:r>
              <a:rPr lang="EN-US" sz="1200" err="1">
                <a:solidFill>
                  <a:schemeClr val="tx1"/>
                </a:solidFill>
                <a:latin typeface="Times New Roman"/>
                <a:cs typeface="Times New Roman"/>
              </a:rPr>
              <a:t>Ediger</a:t>
            </a:r>
            <a:r>
              <a:rPr lang="EN-US" sz="1200">
                <a:solidFill>
                  <a:schemeClr val="tx1"/>
                </a:solidFill>
                <a:latin typeface="Times New Roman"/>
                <a:cs typeface="Times New Roman"/>
              </a:rPr>
              <a:t>, Marlow. (2008).</a:t>
            </a:r>
            <a:r>
              <a:rPr lang="EN-US" sz="1200" i="1">
                <a:solidFill>
                  <a:schemeClr val="tx1"/>
                </a:solidFill>
                <a:latin typeface="Times New Roman"/>
                <a:cs typeface="Times New Roman"/>
              </a:rPr>
              <a:t> </a:t>
            </a:r>
            <a:r>
              <a:rPr lang="EN-US" sz="1200">
                <a:solidFill>
                  <a:schemeClr val="tx1"/>
                </a:solidFill>
                <a:latin typeface="Times New Roman"/>
                <a:cs typeface="Times New Roman"/>
              </a:rPr>
              <a:t>Psychology of parental involvement in reading. </a:t>
            </a:r>
            <a:r>
              <a:rPr lang="EN-US" sz="1200" i="1">
                <a:solidFill>
                  <a:schemeClr val="tx1"/>
                </a:solidFill>
                <a:latin typeface="Times New Roman"/>
                <a:cs typeface="Times New Roman"/>
              </a:rPr>
              <a:t>Reading Improvement, 45(</a:t>
            </a:r>
            <a:r>
              <a:rPr lang="EN-US" sz="1200">
                <a:solidFill>
                  <a:schemeClr val="tx1"/>
                </a:solidFill>
                <a:latin typeface="Times New Roman"/>
                <a:cs typeface="Times New Roman"/>
              </a:rPr>
              <a:t>1</a:t>
            </a:r>
            <a:r>
              <a:rPr lang="EN-US" sz="1200" i="1">
                <a:solidFill>
                  <a:schemeClr val="tx1"/>
                </a:solidFill>
                <a:latin typeface="Times New Roman"/>
                <a:cs typeface="Times New Roman"/>
              </a:rPr>
              <a:t>), </a:t>
            </a:r>
            <a:r>
              <a:rPr lang="EN-US" sz="1200">
                <a:solidFill>
                  <a:schemeClr val="tx1"/>
                </a:solidFill>
                <a:latin typeface="Times New Roman"/>
                <a:cs typeface="Times New Roman"/>
              </a:rPr>
              <a:t>46.</a:t>
            </a:r>
          </a:p>
          <a:p>
            <a:pPr marL="0" indent="0">
              <a:buNone/>
            </a:pPr>
            <a:r>
              <a:rPr lang="EN-US" sz="1200" err="1">
                <a:solidFill>
                  <a:schemeClr val="tx1"/>
                </a:solidFill>
                <a:latin typeface="Times New Roman"/>
                <a:cs typeface="Times New Roman"/>
              </a:rPr>
              <a:t>Gonida</a:t>
            </a:r>
            <a:r>
              <a:rPr lang="EN-US" sz="1200">
                <a:solidFill>
                  <a:schemeClr val="tx1"/>
                </a:solidFill>
                <a:latin typeface="Times New Roman"/>
                <a:cs typeface="Times New Roman"/>
              </a:rPr>
              <a:t>, E., &amp; Cortina, K. (2014). Parental involvement in homework: Relations with parent and student achievement- related motivational beliefs and achievement.  </a:t>
            </a:r>
            <a:r>
              <a:rPr lang="EN-US" sz="1200" i="1">
                <a:solidFill>
                  <a:schemeClr val="tx1"/>
                </a:solidFill>
                <a:latin typeface="Times New Roman"/>
                <a:cs typeface="Times New Roman"/>
              </a:rPr>
              <a:t>British       Journal of Educational Psychology, 84</a:t>
            </a:r>
            <a:r>
              <a:rPr lang="EN-US" sz="1200">
                <a:solidFill>
                  <a:schemeClr val="tx1"/>
                </a:solidFill>
                <a:latin typeface="Times New Roman"/>
                <a:cs typeface="Times New Roman"/>
              </a:rPr>
              <a:t>(3),</a:t>
            </a:r>
            <a:r>
              <a:rPr lang="EN-US" sz="1200" i="1">
                <a:solidFill>
                  <a:schemeClr val="tx1"/>
                </a:solidFill>
                <a:latin typeface="Times New Roman"/>
                <a:cs typeface="Times New Roman"/>
              </a:rPr>
              <a:t> </a:t>
            </a:r>
            <a:r>
              <a:rPr lang="EN-US" sz="1200">
                <a:solidFill>
                  <a:schemeClr val="tx1"/>
                </a:solidFill>
                <a:latin typeface="Times New Roman"/>
                <a:cs typeface="Times New Roman"/>
              </a:rPr>
              <a:t>376-396. </a:t>
            </a:r>
          </a:p>
          <a:p>
            <a:pPr marL="0" indent="0">
              <a:buNone/>
            </a:pPr>
            <a:r>
              <a:rPr lang="EN-US" sz="1200">
                <a:solidFill>
                  <a:schemeClr val="tx1"/>
                </a:solidFill>
                <a:latin typeface="Times New Roman"/>
                <a:cs typeface="Times New Roman"/>
              </a:rPr>
              <a:t>Gutman, L., &amp; </a:t>
            </a:r>
            <a:r>
              <a:rPr lang="EN-US" sz="1200" err="1">
                <a:solidFill>
                  <a:schemeClr val="tx1"/>
                </a:solidFill>
                <a:latin typeface="Times New Roman"/>
                <a:cs typeface="Times New Roman"/>
              </a:rPr>
              <a:t>McLoyd</a:t>
            </a:r>
            <a:r>
              <a:rPr lang="EN-US" sz="1200">
                <a:solidFill>
                  <a:schemeClr val="tx1"/>
                </a:solidFill>
                <a:latin typeface="Times New Roman"/>
                <a:cs typeface="Times New Roman"/>
              </a:rPr>
              <a:t>, M. (2000). Parents' management of their children's education within the home, at school, and in the </a:t>
            </a:r>
          </a:p>
          <a:p>
            <a:pPr marL="0" indent="0">
              <a:buNone/>
            </a:pPr>
            <a:r>
              <a:rPr lang="EN-US" sz="1200">
                <a:solidFill>
                  <a:schemeClr val="tx1"/>
                </a:solidFill>
                <a:latin typeface="Times New Roman"/>
                <a:cs typeface="Times New Roman"/>
              </a:rPr>
              <a:t>    community: An examination of </a:t>
            </a:r>
            <a:r>
              <a:rPr lang="EN-US" sz="1200" err="1">
                <a:solidFill>
                  <a:schemeClr val="tx1"/>
                </a:solidFill>
                <a:latin typeface="Times New Roman"/>
                <a:cs typeface="Times New Roman"/>
              </a:rPr>
              <a:t>african-american</a:t>
            </a:r>
            <a:r>
              <a:rPr lang="EN-US" sz="1200">
                <a:solidFill>
                  <a:schemeClr val="tx1"/>
                </a:solidFill>
                <a:latin typeface="Times New Roman"/>
                <a:cs typeface="Times New Roman"/>
              </a:rPr>
              <a:t> families living in poverty. </a:t>
            </a:r>
            <a:r>
              <a:rPr lang="EN-US" sz="1200" i="1">
                <a:solidFill>
                  <a:schemeClr val="tx1"/>
                </a:solidFill>
                <a:latin typeface="Times New Roman"/>
                <a:cs typeface="Times New Roman"/>
              </a:rPr>
              <a:t>The Urban Review, 32.</a:t>
            </a:r>
          </a:p>
          <a:p>
            <a:pPr marL="0" indent="0">
              <a:buNone/>
            </a:pPr>
            <a:r>
              <a:rPr lang="EN-US" sz="1200">
                <a:solidFill>
                  <a:schemeClr val="tx1"/>
                </a:solidFill>
                <a:latin typeface="Times New Roman"/>
                <a:cs typeface="Times New Roman"/>
              </a:rPr>
              <a:t>Hara, S.R., &amp; Burke, D.J. (1998).  Parent involvement: The key to improved student achievement.  </a:t>
            </a:r>
            <a:r>
              <a:rPr lang="EN-US" sz="1200" i="1">
                <a:solidFill>
                  <a:schemeClr val="tx1"/>
                </a:solidFill>
                <a:latin typeface="Times New Roman"/>
                <a:cs typeface="Times New Roman"/>
              </a:rPr>
              <a:t>School Community Journal, 8(2), </a:t>
            </a:r>
            <a:r>
              <a:rPr lang="EN-US" sz="1200">
                <a:solidFill>
                  <a:schemeClr val="tx1"/>
                </a:solidFill>
                <a:latin typeface="Times New Roman"/>
                <a:cs typeface="Times New Roman"/>
              </a:rPr>
              <a:t>9-19.</a:t>
            </a:r>
          </a:p>
          <a:p>
            <a:pPr marL="0" indent="0">
              <a:buNone/>
            </a:pPr>
            <a:r>
              <a:rPr lang="EN-US" sz="1200">
                <a:solidFill>
                  <a:schemeClr val="tx1"/>
                </a:solidFill>
                <a:latin typeface="Times New Roman"/>
                <a:cs typeface="Times New Roman"/>
              </a:rPr>
              <a:t>Henderson, A. T., &amp; Mapp, K. L. (2002).  A new wave of evidence: The impact of school, family, and community connections on    </a:t>
            </a:r>
          </a:p>
          <a:p>
            <a:pPr marL="0" indent="0">
              <a:buNone/>
            </a:pPr>
            <a:r>
              <a:rPr lang="EN-US" sz="1200">
                <a:solidFill>
                  <a:schemeClr val="tx1"/>
                </a:solidFill>
                <a:latin typeface="Times New Roman"/>
                <a:cs typeface="Times New Roman"/>
              </a:rPr>
              <a:t>     student achievement. Retrieved from </a:t>
            </a:r>
            <a:r>
              <a:rPr lang="EN-US" sz="1200">
                <a:solidFill>
                  <a:schemeClr val="tx1"/>
                </a:solidFill>
                <a:latin typeface="Times New Roman"/>
                <a:cs typeface="Times New Roman"/>
                <a:hlinkClick r:id="rId3"/>
              </a:rPr>
              <a:t>http://www.sedl.org/pubs/catalog/items/fam33.html</a:t>
            </a:r>
            <a:endParaRPr lang="EN-US" sz="1200">
              <a:solidFill>
                <a:schemeClr val="tx1"/>
              </a:solidFill>
              <a:latin typeface="Times New Roman"/>
              <a:cs typeface="Times New Roman"/>
              <a:hlinkClick r:id=""/>
            </a:endParaRPr>
          </a:p>
          <a:p>
            <a:pPr marL="0" indent="0">
              <a:buNone/>
            </a:pPr>
            <a:r>
              <a:rPr lang="EN-US" sz="1200">
                <a:solidFill>
                  <a:schemeClr val="tx1"/>
                </a:solidFill>
                <a:latin typeface="Times New Roman"/>
                <a:cs typeface="Times New Roman"/>
              </a:rPr>
              <a:t>Hill, N., Tyson, D., &amp; Garcia Coll, Cynthia. (2009). Parental involvement in middle school: A meta-analytic assessment of strategies that </a:t>
            </a:r>
          </a:p>
          <a:p>
            <a:pPr marL="0" indent="0">
              <a:buNone/>
            </a:pPr>
            <a:r>
              <a:rPr lang="EN-US" sz="1200">
                <a:solidFill>
                  <a:schemeClr val="tx1"/>
                </a:solidFill>
                <a:latin typeface="Times New Roman"/>
                <a:cs typeface="Times New Roman"/>
              </a:rPr>
              <a:t>     promote achievement. </a:t>
            </a:r>
            <a:r>
              <a:rPr lang="EN-US" sz="1200" i="1">
                <a:solidFill>
                  <a:schemeClr val="tx1"/>
                </a:solidFill>
                <a:latin typeface="Times New Roman"/>
                <a:cs typeface="Times New Roman"/>
              </a:rPr>
              <a:t> Developmental Psychology, 45</a:t>
            </a:r>
            <a:r>
              <a:rPr lang="EN-US" sz="1200">
                <a:solidFill>
                  <a:schemeClr val="tx1"/>
                </a:solidFill>
                <a:latin typeface="Times New Roman"/>
                <a:cs typeface="Times New Roman"/>
              </a:rPr>
              <a:t>(3), 740-763.</a:t>
            </a:r>
          </a:p>
          <a:p>
            <a:pPr marL="0" indent="0">
              <a:buNone/>
            </a:pPr>
            <a:r>
              <a:rPr lang="EN-US" sz="1200">
                <a:solidFill>
                  <a:schemeClr val="tx1"/>
                </a:solidFill>
                <a:latin typeface="Times New Roman"/>
                <a:cs typeface="Times New Roman"/>
              </a:rPr>
              <a:t>Hoover-Dempsey, K., </a:t>
            </a:r>
            <a:r>
              <a:rPr lang="EN-US" sz="1200" err="1">
                <a:solidFill>
                  <a:schemeClr val="tx1"/>
                </a:solidFill>
                <a:latin typeface="Times New Roman"/>
                <a:cs typeface="Times New Roman"/>
              </a:rPr>
              <a:t>Bassler</a:t>
            </a:r>
            <a:r>
              <a:rPr lang="EN-US" sz="1200">
                <a:solidFill>
                  <a:schemeClr val="tx1"/>
                </a:solidFill>
                <a:latin typeface="Times New Roman"/>
                <a:cs typeface="Times New Roman"/>
              </a:rPr>
              <a:t>, O., &amp; </a:t>
            </a:r>
            <a:r>
              <a:rPr lang="EN-US" sz="1200" err="1">
                <a:solidFill>
                  <a:schemeClr val="tx1"/>
                </a:solidFill>
                <a:latin typeface="Times New Roman"/>
                <a:cs typeface="Times New Roman"/>
              </a:rPr>
              <a:t>Buruw</a:t>
            </a:r>
            <a:r>
              <a:rPr lang="EN-US" sz="1200">
                <a:solidFill>
                  <a:schemeClr val="tx1"/>
                </a:solidFill>
                <a:latin typeface="Times New Roman"/>
                <a:cs typeface="Times New Roman"/>
              </a:rPr>
              <a:t>, R. (1995). Parents' reported involvement  in students' homework: Strategies and practices.</a:t>
            </a:r>
          </a:p>
          <a:p>
            <a:pPr marL="0" indent="0">
              <a:buNone/>
            </a:pPr>
            <a:r>
              <a:rPr lang="EN-US" sz="1200">
                <a:solidFill>
                  <a:schemeClr val="tx1"/>
                </a:solidFill>
                <a:latin typeface="Times New Roman"/>
                <a:cs typeface="Times New Roman"/>
              </a:rPr>
              <a:t>     </a:t>
            </a:r>
            <a:r>
              <a:rPr lang="EN-US" sz="1200" i="1">
                <a:solidFill>
                  <a:schemeClr val="tx1"/>
                </a:solidFill>
                <a:latin typeface="Times New Roman"/>
                <a:cs typeface="Times New Roman"/>
              </a:rPr>
              <a:t>The Elementary School Journal, 95</a:t>
            </a:r>
            <a:r>
              <a:rPr lang="EN-US" sz="1200">
                <a:solidFill>
                  <a:schemeClr val="tx1"/>
                </a:solidFill>
                <a:latin typeface="Times New Roman"/>
                <a:cs typeface="Times New Roman"/>
              </a:rPr>
              <a:t>(5),</a:t>
            </a:r>
            <a:r>
              <a:rPr lang="EN-US" sz="1200" i="1">
                <a:solidFill>
                  <a:schemeClr val="tx1"/>
                </a:solidFill>
                <a:latin typeface="Times New Roman"/>
                <a:cs typeface="Times New Roman"/>
              </a:rPr>
              <a:t> </a:t>
            </a:r>
            <a:r>
              <a:rPr lang="EN-US" sz="1200">
                <a:solidFill>
                  <a:schemeClr val="tx1"/>
                </a:solidFill>
                <a:latin typeface="Times New Roman"/>
                <a:cs typeface="Times New Roman"/>
              </a:rPr>
              <a:t>435-450.</a:t>
            </a:r>
          </a:p>
          <a:p>
            <a:pPr marL="0" indent="0">
              <a:buNone/>
            </a:pPr>
            <a:r>
              <a:rPr lang="EN-US" sz="1200">
                <a:solidFill>
                  <a:schemeClr val="tx1"/>
                </a:solidFill>
                <a:latin typeface="Times New Roman"/>
                <a:cs typeface="Times New Roman"/>
              </a:rPr>
              <a:t>Hoover-Dempsey, K., </a:t>
            </a:r>
            <a:r>
              <a:rPr lang="EN-US" sz="1200" err="1">
                <a:solidFill>
                  <a:schemeClr val="tx1"/>
                </a:solidFill>
                <a:latin typeface="Times New Roman"/>
                <a:cs typeface="Times New Roman"/>
              </a:rPr>
              <a:t>Bassler</a:t>
            </a:r>
            <a:r>
              <a:rPr lang="EN-US" sz="1200">
                <a:solidFill>
                  <a:schemeClr val="tx1"/>
                </a:solidFill>
                <a:latin typeface="Times New Roman"/>
                <a:cs typeface="Times New Roman"/>
              </a:rPr>
              <a:t>, O., Walker, J., Reed, R., </a:t>
            </a:r>
            <a:r>
              <a:rPr lang="EN-US" sz="1200" err="1">
                <a:solidFill>
                  <a:schemeClr val="tx1"/>
                </a:solidFill>
                <a:latin typeface="Times New Roman"/>
                <a:cs typeface="Times New Roman"/>
              </a:rPr>
              <a:t>Dejong</a:t>
            </a:r>
            <a:r>
              <a:rPr lang="EN-US" sz="1200">
                <a:solidFill>
                  <a:schemeClr val="tx1"/>
                </a:solidFill>
                <a:latin typeface="Times New Roman"/>
                <a:cs typeface="Times New Roman"/>
              </a:rPr>
              <a:t>, J., &amp; Jones, K. (2001). Parental involvement in homework. </a:t>
            </a:r>
            <a:r>
              <a:rPr lang="EN-US" sz="1200" i="1">
                <a:solidFill>
                  <a:schemeClr val="tx1"/>
                </a:solidFill>
                <a:latin typeface="Times New Roman"/>
                <a:cs typeface="Times New Roman"/>
              </a:rPr>
              <a:t> Educational </a:t>
            </a:r>
          </a:p>
          <a:p>
            <a:pPr marL="0" indent="0">
              <a:buNone/>
            </a:pPr>
            <a:r>
              <a:rPr lang="EN-US" sz="1200">
                <a:solidFill>
                  <a:schemeClr val="tx1"/>
                </a:solidFill>
                <a:latin typeface="Times New Roman"/>
                <a:cs typeface="Times New Roman"/>
              </a:rPr>
              <a:t>    </a:t>
            </a:r>
            <a:r>
              <a:rPr lang="EN-US" sz="1200" i="1">
                <a:solidFill>
                  <a:schemeClr val="tx1"/>
                </a:solidFill>
                <a:latin typeface="Times New Roman"/>
                <a:cs typeface="Times New Roman"/>
              </a:rPr>
              <a:t> Psychologist, 36</a:t>
            </a:r>
            <a:r>
              <a:rPr lang="EN-US" sz="1200">
                <a:solidFill>
                  <a:schemeClr val="tx1"/>
                </a:solidFill>
                <a:latin typeface="Times New Roman"/>
                <a:cs typeface="Times New Roman"/>
              </a:rPr>
              <a:t>(3),</a:t>
            </a:r>
            <a:r>
              <a:rPr lang="EN-US" sz="1200" i="1">
                <a:solidFill>
                  <a:schemeClr val="tx1"/>
                </a:solidFill>
                <a:latin typeface="Times New Roman"/>
                <a:cs typeface="Times New Roman"/>
              </a:rPr>
              <a:t> </a:t>
            </a:r>
            <a:r>
              <a:rPr lang="EN-US" sz="1200">
                <a:solidFill>
                  <a:schemeClr val="tx1"/>
                </a:solidFill>
                <a:latin typeface="Times New Roman"/>
                <a:cs typeface="Times New Roman"/>
              </a:rPr>
              <a:t>195-209.</a:t>
            </a:r>
          </a:p>
          <a:p>
            <a:pPr marL="0" indent="0">
              <a:buNone/>
            </a:pPr>
            <a:r>
              <a:rPr lang="EN-US" sz="1200">
                <a:solidFill>
                  <a:schemeClr val="tx1"/>
                </a:solidFill>
                <a:latin typeface="Times New Roman"/>
                <a:cs typeface="Times New Roman"/>
              </a:rPr>
              <a:t>Hughes, J., Kwok, O.  (2007). Influence of student-teacher and parent-teacher relationships on lower achieving readers' </a:t>
            </a:r>
          </a:p>
          <a:p>
            <a:pPr marL="0" indent="0">
              <a:buNone/>
            </a:pPr>
            <a:r>
              <a:rPr lang="EN-US" sz="1200">
                <a:solidFill>
                  <a:schemeClr val="tx1"/>
                </a:solidFill>
                <a:latin typeface="Times New Roman"/>
                <a:cs typeface="Times New Roman"/>
              </a:rPr>
              <a:t>     engagement and achievement in the primary grades. </a:t>
            </a:r>
            <a:r>
              <a:rPr lang="EN-US" sz="1200" i="1">
                <a:solidFill>
                  <a:schemeClr val="tx1"/>
                </a:solidFill>
                <a:latin typeface="Times New Roman"/>
                <a:cs typeface="Times New Roman"/>
              </a:rPr>
              <a:t>Journal of Applied Educational Psychology, 99</a:t>
            </a:r>
            <a:r>
              <a:rPr lang="EN-US" sz="1200">
                <a:solidFill>
                  <a:schemeClr val="tx1"/>
                </a:solidFill>
                <a:latin typeface="Times New Roman"/>
                <a:cs typeface="Times New Roman"/>
              </a:rPr>
              <a:t>(1),</a:t>
            </a:r>
            <a:r>
              <a:rPr lang="EN-US" sz="1200" i="1">
                <a:solidFill>
                  <a:schemeClr val="tx1"/>
                </a:solidFill>
                <a:latin typeface="Times New Roman"/>
                <a:cs typeface="Times New Roman"/>
              </a:rPr>
              <a:t> </a:t>
            </a:r>
            <a:r>
              <a:rPr lang="EN-US" sz="1200">
                <a:solidFill>
                  <a:schemeClr val="tx1"/>
                </a:solidFill>
                <a:latin typeface="Times New Roman"/>
                <a:cs typeface="Times New Roman"/>
              </a:rPr>
              <a:t>39-51.</a:t>
            </a:r>
          </a:p>
          <a:p>
            <a:pPr marL="0" indent="0">
              <a:buNone/>
            </a:pPr>
            <a:endParaRPr lang="EN-US" sz="1200">
              <a:solidFill>
                <a:schemeClr val="tx1"/>
              </a:solidFill>
              <a:latin typeface="Times New Roman"/>
              <a:cs typeface="Times New Roman"/>
            </a:endParaRPr>
          </a:p>
          <a:p>
            <a:pPr marL="0" indent="0">
              <a:buNone/>
            </a:pPr>
            <a:endParaRPr lang="EN-US" sz="1200" i="1">
              <a:solidFill>
                <a:schemeClr val="tx1"/>
              </a:solidFill>
              <a:latin typeface="Times New Roman"/>
              <a:cs typeface="Times New Roman"/>
            </a:endParaRPr>
          </a:p>
        </p:txBody>
      </p:sp>
    </p:spTree>
    <p:extLst>
      <p:ext uri="{BB962C8B-B14F-4D97-AF65-F5344CB8AC3E}">
        <p14:creationId xmlns:p14="http://schemas.microsoft.com/office/powerpoint/2010/main" val="392104349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7222" y="-114300"/>
            <a:ext cx="11138153" cy="871538"/>
          </a:xfrm>
        </p:spPr>
        <p:txBody>
          <a:bodyPr>
            <a:normAutofit/>
          </a:bodyPr>
          <a:lstStyle/>
          <a:p>
            <a:pPr algn="ctr"/>
            <a:r>
              <a:rPr lang="EN-US" sz="2800">
                <a:latin typeface="Times New Roman"/>
              </a:rPr>
              <a:t>References Cont'd</a:t>
            </a:r>
            <a:endParaRPr lang="en-US" sz="2800">
              <a:latin typeface="Times New Roman"/>
            </a:endParaRPr>
          </a:p>
        </p:txBody>
      </p:sp>
      <p:sp>
        <p:nvSpPr>
          <p:cNvPr id="3" name="Content Placeholder 2"/>
          <p:cNvSpPr>
            <a:spLocks noGrp="1"/>
          </p:cNvSpPr>
          <p:nvPr>
            <p:ph idx="1"/>
          </p:nvPr>
        </p:nvSpPr>
        <p:spPr>
          <a:xfrm>
            <a:off x="199959" y="790575"/>
            <a:ext cx="11874500" cy="7698912"/>
          </a:xfrm>
        </p:spPr>
        <p:txBody>
          <a:bodyPr vert="horz" lIns="91440" tIns="45720" rIns="91440" bIns="45720" rtlCol="0" anchor="t">
            <a:normAutofit fontScale="92500" lnSpcReduction="20000"/>
          </a:bodyPr>
          <a:lstStyle/>
          <a:p>
            <a:pPr marL="0" indent="0">
              <a:buNone/>
            </a:pPr>
            <a:r>
              <a:rPr lang="EN-US" sz="1200">
                <a:latin typeface="Times New Roman"/>
              </a:rPr>
              <a:t>Kay, P.J., Fitzgerald, M., </a:t>
            </a:r>
            <a:r>
              <a:rPr lang="EN-US" sz="1200" err="1">
                <a:latin typeface="Times New Roman"/>
              </a:rPr>
              <a:t>Paradee</a:t>
            </a:r>
            <a:r>
              <a:rPr lang="EN-US" sz="1200">
                <a:latin typeface="Times New Roman"/>
              </a:rPr>
              <a:t>, C., &amp; </a:t>
            </a:r>
            <a:r>
              <a:rPr lang="EN-US" sz="1200" err="1">
                <a:latin typeface="Times New Roman"/>
              </a:rPr>
              <a:t>Mellencamp</a:t>
            </a:r>
            <a:r>
              <a:rPr lang="EN-US" sz="1200">
                <a:latin typeface="Times New Roman"/>
              </a:rPr>
              <a:t>, A. (1994). Making homework work at home: The parent's perspective . </a:t>
            </a:r>
            <a:r>
              <a:rPr lang="EN-US" sz="1200" i="1">
                <a:latin typeface="Times New Roman"/>
              </a:rPr>
              <a:t>Journal </a:t>
            </a:r>
          </a:p>
          <a:p>
            <a:pPr marL="0" indent="0">
              <a:buNone/>
            </a:pPr>
            <a:r>
              <a:rPr lang="EN-US" sz="1200" i="1">
                <a:solidFill>
                  <a:schemeClr val="tx1"/>
                </a:solidFill>
                <a:latin typeface="Times New Roman"/>
              </a:rPr>
              <a:t>     Of Learning Disabilities, 27(</a:t>
            </a:r>
            <a:r>
              <a:rPr lang="EN-US" sz="1200">
                <a:solidFill>
                  <a:schemeClr val="tx1"/>
                </a:solidFill>
                <a:latin typeface="Times New Roman"/>
              </a:rPr>
              <a:t>9</a:t>
            </a:r>
            <a:r>
              <a:rPr lang="EN-US" sz="1200" i="1">
                <a:solidFill>
                  <a:schemeClr val="tx1"/>
                </a:solidFill>
                <a:latin typeface="Times New Roman"/>
              </a:rPr>
              <a:t>), </a:t>
            </a:r>
            <a:r>
              <a:rPr lang="EN-US" sz="1200">
                <a:solidFill>
                  <a:schemeClr val="tx1"/>
                </a:solidFill>
                <a:latin typeface="Times New Roman"/>
              </a:rPr>
              <a:t>550-561.</a:t>
            </a:r>
          </a:p>
          <a:p>
            <a:pPr marL="0" indent="0">
              <a:buNone/>
            </a:pPr>
            <a:r>
              <a:rPr lang="EN-US" sz="1200" err="1">
                <a:solidFill>
                  <a:schemeClr val="tx1"/>
                </a:solidFill>
                <a:latin typeface="Times New Roman"/>
              </a:rPr>
              <a:t>Midraj</a:t>
            </a:r>
            <a:r>
              <a:rPr lang="EN-US" sz="1200">
                <a:solidFill>
                  <a:schemeClr val="tx1"/>
                </a:solidFill>
                <a:latin typeface="Times New Roman"/>
              </a:rPr>
              <a:t>, Jessica. &amp; </a:t>
            </a:r>
            <a:r>
              <a:rPr lang="EN-US" sz="1200" err="1">
                <a:solidFill>
                  <a:schemeClr val="tx1"/>
                </a:solidFill>
                <a:latin typeface="Times New Roman"/>
              </a:rPr>
              <a:t>Midraj</a:t>
            </a:r>
            <a:r>
              <a:rPr lang="EN-US" sz="1200">
                <a:solidFill>
                  <a:schemeClr val="tx1"/>
                </a:solidFill>
                <a:latin typeface="Times New Roman"/>
              </a:rPr>
              <a:t>, </a:t>
            </a:r>
            <a:r>
              <a:rPr lang="EN-US" sz="1200" err="1">
                <a:solidFill>
                  <a:schemeClr val="tx1"/>
                </a:solidFill>
                <a:latin typeface="Times New Roman"/>
              </a:rPr>
              <a:t>Sadiq</a:t>
            </a:r>
            <a:r>
              <a:rPr lang="EN-US" sz="1200">
                <a:solidFill>
                  <a:schemeClr val="tx1"/>
                </a:solidFill>
                <a:latin typeface="Times New Roman"/>
              </a:rPr>
              <a:t>. (2011). Parental involvement and grade four students' </a:t>
            </a:r>
            <a:r>
              <a:rPr lang="EN-US" sz="1200" err="1">
                <a:solidFill>
                  <a:schemeClr val="tx1"/>
                </a:solidFill>
                <a:latin typeface="Times New Roman"/>
              </a:rPr>
              <a:t>english</a:t>
            </a:r>
            <a:r>
              <a:rPr lang="EN-US" sz="1200">
                <a:solidFill>
                  <a:schemeClr val="tx1"/>
                </a:solidFill>
                <a:latin typeface="Times New Roman"/>
              </a:rPr>
              <a:t> reading achievement.  </a:t>
            </a:r>
            <a:r>
              <a:rPr lang="EN-US" sz="1200" i="1">
                <a:solidFill>
                  <a:schemeClr val="tx1"/>
                </a:solidFill>
                <a:latin typeface="Times New Roman"/>
              </a:rPr>
              <a:t>International Journal of </a:t>
            </a:r>
          </a:p>
          <a:p>
            <a:pPr marL="0" indent="0">
              <a:buNone/>
            </a:pPr>
            <a:r>
              <a:rPr lang="EN-US" sz="1200" i="1">
                <a:solidFill>
                  <a:schemeClr val="tx1"/>
                </a:solidFill>
                <a:latin typeface="Times New Roman"/>
              </a:rPr>
              <a:t>     Applied Educational Studies, 12(</a:t>
            </a:r>
            <a:r>
              <a:rPr lang="EN-US" sz="1200">
                <a:solidFill>
                  <a:schemeClr val="tx1"/>
                </a:solidFill>
                <a:latin typeface="Times New Roman"/>
              </a:rPr>
              <a:t>1</a:t>
            </a:r>
            <a:r>
              <a:rPr lang="EN-US" sz="1200" i="1">
                <a:solidFill>
                  <a:schemeClr val="tx1"/>
                </a:solidFill>
                <a:latin typeface="Times New Roman"/>
              </a:rPr>
              <a:t>), </a:t>
            </a:r>
            <a:r>
              <a:rPr lang="EN-US" sz="1200">
                <a:solidFill>
                  <a:schemeClr val="tx1"/>
                </a:solidFill>
                <a:latin typeface="Times New Roman"/>
              </a:rPr>
              <a:t>41.</a:t>
            </a:r>
          </a:p>
          <a:p>
            <a:pPr marL="0" indent="0">
              <a:buNone/>
            </a:pPr>
            <a:r>
              <a:rPr lang="EN-US" sz="1200" err="1">
                <a:solidFill>
                  <a:schemeClr val="tx1"/>
                </a:solidFill>
                <a:latin typeface="Times New Roman"/>
              </a:rPr>
              <a:t>Mkandawire</a:t>
            </a:r>
            <a:r>
              <a:rPr lang="EN-US" sz="1200">
                <a:solidFill>
                  <a:schemeClr val="tx1"/>
                </a:solidFill>
                <a:latin typeface="Times New Roman"/>
              </a:rPr>
              <a:t>, S.B. (2015). LTC 1000 Theories of Literacy Development. The University of </a:t>
            </a:r>
            <a:r>
              <a:rPr lang="EN-US" sz="1200" err="1">
                <a:solidFill>
                  <a:schemeClr val="tx1"/>
                </a:solidFill>
                <a:latin typeface="Times New Roman"/>
              </a:rPr>
              <a:t>Nambia</a:t>
            </a:r>
            <a:r>
              <a:rPr lang="EN-US" sz="1200">
                <a:solidFill>
                  <a:schemeClr val="tx1"/>
                </a:solidFill>
                <a:latin typeface="Times New Roman"/>
              </a:rPr>
              <a:t> Lecture notes for week 9. Retrieved from</a:t>
            </a:r>
          </a:p>
          <a:p>
            <a:pPr marL="0" indent="0">
              <a:buNone/>
            </a:pPr>
            <a:r>
              <a:rPr lang="EN-US" sz="1200">
                <a:solidFill>
                  <a:schemeClr val="tx1"/>
                </a:solidFill>
                <a:latin typeface="Times New Roman"/>
              </a:rPr>
              <a:t>     </a:t>
            </a:r>
            <a:r>
              <a:rPr lang="EN-US" sz="1200">
                <a:solidFill>
                  <a:schemeClr val="tx1"/>
                </a:solidFill>
                <a:latin typeface="Times New Roman"/>
                <a:hlinkClick r:id="rId3"/>
              </a:rPr>
              <a:t>https://sitwe.wordpress.com/2015/12/14/306/</a:t>
            </a:r>
          </a:p>
          <a:p>
            <a:pPr marL="0" indent="0">
              <a:buNone/>
            </a:pPr>
            <a:r>
              <a:rPr lang="EN-US" sz="1200">
                <a:solidFill>
                  <a:schemeClr val="tx1"/>
                </a:solidFill>
                <a:latin typeface="Times New Roman"/>
              </a:rPr>
              <a:t>Nunez, J., Suarez, C., Rosario, N., Vallejo, P., G., &amp; Epstein, A. (2015).  Relationships between perceived parental involvement in homework, </a:t>
            </a:r>
          </a:p>
          <a:p>
            <a:pPr marL="0" indent="0">
              <a:buNone/>
            </a:pPr>
            <a:r>
              <a:rPr lang="EN-US" sz="1200">
                <a:solidFill>
                  <a:schemeClr val="tx1"/>
                </a:solidFill>
                <a:latin typeface="Times New Roman"/>
              </a:rPr>
              <a:t>     Student homework behaviors, and academic achievement: Differences among elementary, junior high, and high school students.</a:t>
            </a:r>
          </a:p>
          <a:p>
            <a:pPr marL="0" indent="0">
              <a:buNone/>
            </a:pPr>
            <a:r>
              <a:rPr lang="EN-US" sz="1200">
                <a:solidFill>
                  <a:schemeClr val="tx1"/>
                </a:solidFill>
                <a:latin typeface="Times New Roman"/>
              </a:rPr>
              <a:t>     </a:t>
            </a:r>
            <a:r>
              <a:rPr lang="EN-US" sz="1200" i="1">
                <a:solidFill>
                  <a:schemeClr val="tx1"/>
                </a:solidFill>
                <a:latin typeface="Times New Roman"/>
              </a:rPr>
              <a:t>Metacognition and Learning, </a:t>
            </a:r>
            <a:r>
              <a:rPr lang="EN-US" sz="1200">
                <a:solidFill>
                  <a:schemeClr val="tx1"/>
                </a:solidFill>
                <a:latin typeface="Times New Roman"/>
              </a:rPr>
              <a:t>10</a:t>
            </a:r>
            <a:r>
              <a:rPr lang="EN-US" sz="1200" i="1">
                <a:solidFill>
                  <a:schemeClr val="tx1"/>
                </a:solidFill>
                <a:latin typeface="Times New Roman"/>
              </a:rPr>
              <a:t>(</a:t>
            </a:r>
            <a:r>
              <a:rPr lang="EN-US" sz="1200">
                <a:solidFill>
                  <a:schemeClr val="tx1"/>
                </a:solidFill>
                <a:latin typeface="Times New Roman"/>
              </a:rPr>
              <a:t>3</a:t>
            </a:r>
            <a:r>
              <a:rPr lang="EN-US" sz="1200" i="1">
                <a:solidFill>
                  <a:schemeClr val="tx1"/>
                </a:solidFill>
                <a:latin typeface="Times New Roman"/>
              </a:rPr>
              <a:t>), </a:t>
            </a:r>
            <a:r>
              <a:rPr lang="EN-US" sz="1200">
                <a:solidFill>
                  <a:schemeClr val="tx1"/>
                </a:solidFill>
                <a:latin typeface="Times New Roman"/>
              </a:rPr>
              <a:t>375-406.</a:t>
            </a:r>
          </a:p>
          <a:p>
            <a:pPr marL="0" indent="0">
              <a:buNone/>
            </a:pPr>
            <a:r>
              <a:rPr lang="EN-US" sz="1200" err="1">
                <a:solidFill>
                  <a:schemeClr val="tx1"/>
                </a:solidFill>
                <a:latin typeface="Times New Roman"/>
              </a:rPr>
              <a:t>Paratore</a:t>
            </a:r>
            <a:r>
              <a:rPr lang="EN-US" sz="1200">
                <a:solidFill>
                  <a:schemeClr val="tx1"/>
                </a:solidFill>
                <a:latin typeface="Times New Roman"/>
              </a:rPr>
              <a:t>, J. (2005). Approaches to family literacy: Exploring the possibilities. </a:t>
            </a:r>
            <a:r>
              <a:rPr lang="EN-US" sz="1200" i="1">
                <a:solidFill>
                  <a:schemeClr val="tx1"/>
                </a:solidFill>
                <a:latin typeface="Times New Roman"/>
              </a:rPr>
              <a:t>The Reading Teacher, 59(</a:t>
            </a:r>
            <a:r>
              <a:rPr lang="EN-US" sz="1200">
                <a:solidFill>
                  <a:schemeClr val="tx1"/>
                </a:solidFill>
                <a:latin typeface="Times New Roman"/>
              </a:rPr>
              <a:t>4</a:t>
            </a:r>
            <a:r>
              <a:rPr lang="EN-US" sz="1200" i="1">
                <a:solidFill>
                  <a:schemeClr val="tx1"/>
                </a:solidFill>
                <a:latin typeface="Times New Roman"/>
              </a:rPr>
              <a:t>), </a:t>
            </a:r>
            <a:r>
              <a:rPr lang="EN-US" sz="1200">
                <a:solidFill>
                  <a:schemeClr val="tx1"/>
                </a:solidFill>
                <a:latin typeface="Times New Roman"/>
              </a:rPr>
              <a:t>394-396.</a:t>
            </a:r>
          </a:p>
          <a:p>
            <a:pPr marL="0" indent="0">
              <a:buNone/>
            </a:pPr>
            <a:r>
              <a:rPr lang="EN-US" sz="1200">
                <a:solidFill>
                  <a:schemeClr val="tx1"/>
                </a:solidFill>
                <a:latin typeface="Times New Roman"/>
              </a:rPr>
              <a:t>Sheldon, Steven B. (2003). Linking school-family-community partnerships in urban elementary schools to student achievement on state tests. </a:t>
            </a:r>
          </a:p>
          <a:p>
            <a:pPr marL="0" indent="0">
              <a:buNone/>
            </a:pPr>
            <a:r>
              <a:rPr lang="EN-US" sz="1200">
                <a:solidFill>
                  <a:schemeClr val="tx1"/>
                </a:solidFill>
                <a:latin typeface="Times New Roman"/>
              </a:rPr>
              <a:t>      </a:t>
            </a:r>
            <a:r>
              <a:rPr lang="EN-US" sz="1200" i="1">
                <a:solidFill>
                  <a:schemeClr val="tx1"/>
                </a:solidFill>
                <a:latin typeface="Times New Roman"/>
              </a:rPr>
              <a:t>Urban Review, 35(</a:t>
            </a:r>
            <a:r>
              <a:rPr lang="EN-US" sz="1200">
                <a:solidFill>
                  <a:schemeClr val="tx1"/>
                </a:solidFill>
                <a:latin typeface="Times New Roman"/>
              </a:rPr>
              <a:t>2</a:t>
            </a:r>
            <a:r>
              <a:rPr lang="EN-US" sz="1200" i="1">
                <a:solidFill>
                  <a:schemeClr val="tx1"/>
                </a:solidFill>
                <a:latin typeface="Times New Roman"/>
              </a:rPr>
              <a:t>), </a:t>
            </a:r>
            <a:r>
              <a:rPr lang="EN-US" sz="1200">
                <a:solidFill>
                  <a:schemeClr val="tx1"/>
                </a:solidFill>
                <a:latin typeface="Times New Roman"/>
              </a:rPr>
              <a:t>149-65.</a:t>
            </a:r>
          </a:p>
          <a:p>
            <a:pPr marL="0" indent="0">
              <a:buNone/>
            </a:pPr>
            <a:r>
              <a:rPr lang="EN-US" sz="1200" err="1">
                <a:solidFill>
                  <a:schemeClr val="tx1"/>
                </a:solidFill>
                <a:latin typeface="Times New Roman"/>
              </a:rPr>
              <a:t>Silinkas</a:t>
            </a:r>
            <a:r>
              <a:rPr lang="EN-US" sz="1200">
                <a:solidFill>
                  <a:schemeClr val="tx1"/>
                </a:solidFill>
                <a:latin typeface="Times New Roman"/>
              </a:rPr>
              <a:t>, G., </a:t>
            </a:r>
            <a:r>
              <a:rPr lang="EN-US" sz="1200" err="1">
                <a:solidFill>
                  <a:schemeClr val="tx1"/>
                </a:solidFill>
                <a:latin typeface="Times New Roman"/>
              </a:rPr>
              <a:t>Niemi</a:t>
            </a:r>
            <a:r>
              <a:rPr lang="EN-US" sz="1200">
                <a:solidFill>
                  <a:schemeClr val="tx1"/>
                </a:solidFill>
                <a:latin typeface="Times New Roman"/>
              </a:rPr>
              <a:t>, P., </a:t>
            </a:r>
            <a:r>
              <a:rPr lang="EN-US" sz="1200" err="1">
                <a:solidFill>
                  <a:schemeClr val="tx1"/>
                </a:solidFill>
                <a:latin typeface="Times New Roman"/>
              </a:rPr>
              <a:t>Lerkkanen</a:t>
            </a:r>
            <a:r>
              <a:rPr lang="EN-US" sz="1200">
                <a:solidFill>
                  <a:schemeClr val="tx1"/>
                </a:solidFill>
                <a:latin typeface="Times New Roman"/>
              </a:rPr>
              <a:t>, M., &amp; </a:t>
            </a:r>
            <a:r>
              <a:rPr lang="EN-US" sz="1200" err="1">
                <a:solidFill>
                  <a:schemeClr val="tx1"/>
                </a:solidFill>
                <a:latin typeface="Times New Roman"/>
              </a:rPr>
              <a:t>Nurmi</a:t>
            </a:r>
            <a:r>
              <a:rPr lang="EN-US" sz="1200">
                <a:solidFill>
                  <a:schemeClr val="tx1"/>
                </a:solidFill>
                <a:latin typeface="Times New Roman"/>
              </a:rPr>
              <a:t>, J. (2013). Children's poor academic performance evokes parental homework assistance-but </a:t>
            </a:r>
          </a:p>
          <a:p>
            <a:pPr marL="0" indent="0">
              <a:buNone/>
            </a:pPr>
            <a:r>
              <a:rPr lang="EN-US" sz="1200">
                <a:solidFill>
                  <a:schemeClr val="tx1"/>
                </a:solidFill>
                <a:latin typeface="Times New Roman"/>
              </a:rPr>
              <a:t>       Does it help?  </a:t>
            </a:r>
            <a:r>
              <a:rPr lang="EN-US" sz="1200" i="1">
                <a:solidFill>
                  <a:schemeClr val="tx1"/>
                </a:solidFill>
                <a:latin typeface="Times New Roman"/>
              </a:rPr>
              <a:t>International Journal of </a:t>
            </a:r>
            <a:r>
              <a:rPr lang="EN-US" sz="1200" i="1" err="1">
                <a:solidFill>
                  <a:schemeClr val="tx1"/>
                </a:solidFill>
                <a:latin typeface="Times New Roman"/>
              </a:rPr>
              <a:t>Behavorial</a:t>
            </a:r>
            <a:r>
              <a:rPr lang="EN-US" sz="1200" i="1">
                <a:solidFill>
                  <a:schemeClr val="tx1"/>
                </a:solidFill>
                <a:latin typeface="Times New Roman"/>
              </a:rPr>
              <a:t> Development, 37(1), </a:t>
            </a:r>
            <a:r>
              <a:rPr lang="EN-US" sz="1200">
                <a:solidFill>
                  <a:schemeClr val="tx1"/>
                </a:solidFill>
                <a:latin typeface="Times New Roman"/>
              </a:rPr>
              <a:t>44-56.</a:t>
            </a:r>
          </a:p>
          <a:p>
            <a:pPr marL="0" indent="0">
              <a:buNone/>
            </a:pPr>
            <a:r>
              <a:rPr lang="EN-US" sz="1200" err="1">
                <a:solidFill>
                  <a:schemeClr val="tx1"/>
                </a:solidFill>
                <a:latin typeface="Times New Roman"/>
              </a:rPr>
              <a:t>Silinkas</a:t>
            </a:r>
            <a:r>
              <a:rPr lang="EN-US" sz="1200">
                <a:solidFill>
                  <a:schemeClr val="tx1"/>
                </a:solidFill>
                <a:latin typeface="Times New Roman"/>
              </a:rPr>
              <a:t>, N., Dietrich, J., </a:t>
            </a:r>
            <a:r>
              <a:rPr lang="EN-US" sz="1200" err="1">
                <a:solidFill>
                  <a:schemeClr val="tx1"/>
                </a:solidFill>
                <a:latin typeface="Times New Roman"/>
              </a:rPr>
              <a:t>Pakarinen</a:t>
            </a:r>
            <a:r>
              <a:rPr lang="EN-US" sz="1200">
                <a:solidFill>
                  <a:schemeClr val="tx1"/>
                </a:solidFill>
                <a:latin typeface="Times New Roman"/>
              </a:rPr>
              <a:t>, G., </a:t>
            </a:r>
            <a:r>
              <a:rPr lang="EN-US" sz="1200" err="1">
                <a:solidFill>
                  <a:schemeClr val="tx1"/>
                </a:solidFill>
                <a:latin typeface="Times New Roman"/>
              </a:rPr>
              <a:t>Kiuru</a:t>
            </a:r>
            <a:r>
              <a:rPr lang="EN-US" sz="1200">
                <a:solidFill>
                  <a:schemeClr val="tx1"/>
                </a:solidFill>
                <a:latin typeface="Times New Roman"/>
              </a:rPr>
              <a:t>, J., </a:t>
            </a:r>
            <a:r>
              <a:rPr lang="EN-US" sz="1200" err="1">
                <a:solidFill>
                  <a:schemeClr val="tx1"/>
                </a:solidFill>
                <a:latin typeface="Times New Roman"/>
              </a:rPr>
              <a:t>Aunola</a:t>
            </a:r>
            <a:r>
              <a:rPr lang="EN-US" sz="1200">
                <a:solidFill>
                  <a:schemeClr val="tx1"/>
                </a:solidFill>
                <a:latin typeface="Times New Roman"/>
              </a:rPr>
              <a:t>, E., </a:t>
            </a:r>
            <a:r>
              <a:rPr lang="EN-US" sz="1200" err="1">
                <a:solidFill>
                  <a:schemeClr val="tx1"/>
                </a:solidFill>
                <a:latin typeface="Times New Roman"/>
              </a:rPr>
              <a:t>Lerkkanen</a:t>
            </a:r>
            <a:r>
              <a:rPr lang="EN-US" sz="1200">
                <a:solidFill>
                  <a:schemeClr val="tx1"/>
                </a:solidFill>
                <a:latin typeface="Times New Roman"/>
              </a:rPr>
              <a:t>, K., </a:t>
            </a:r>
            <a:r>
              <a:rPr lang="EN-US" sz="1200" err="1">
                <a:solidFill>
                  <a:schemeClr val="tx1"/>
                </a:solidFill>
                <a:latin typeface="Times New Roman"/>
              </a:rPr>
              <a:t>Nurmi</a:t>
            </a:r>
            <a:r>
              <a:rPr lang="EN-US" sz="1200">
                <a:solidFill>
                  <a:schemeClr val="tx1"/>
                </a:solidFill>
                <a:latin typeface="Times New Roman"/>
              </a:rPr>
              <a:t>, J. (2015).  Children evoke similar affective and instructional </a:t>
            </a:r>
          </a:p>
          <a:p>
            <a:pPr marL="0" indent="0">
              <a:buNone/>
            </a:pPr>
            <a:r>
              <a:rPr lang="EN-US" sz="1200">
                <a:solidFill>
                  <a:schemeClr val="tx1"/>
                </a:solidFill>
                <a:latin typeface="Times New Roman"/>
              </a:rPr>
              <a:t>       Responses from their teachers and mothers.  </a:t>
            </a:r>
            <a:r>
              <a:rPr lang="EN-US" sz="1200" i="1">
                <a:solidFill>
                  <a:schemeClr val="tx1"/>
                </a:solidFill>
                <a:latin typeface="Times New Roman"/>
              </a:rPr>
              <a:t>International Journal of Behavioral Development, 39(</a:t>
            </a:r>
            <a:r>
              <a:rPr lang="EN-US" sz="1200">
                <a:solidFill>
                  <a:schemeClr val="tx1"/>
                </a:solidFill>
                <a:latin typeface="Times New Roman"/>
              </a:rPr>
              <a:t>5), 434-444.</a:t>
            </a:r>
            <a:endParaRPr lang="EN-US" sz="1200" i="1" u="sng">
              <a:solidFill>
                <a:schemeClr val="tx1"/>
              </a:solidFill>
              <a:latin typeface="Times New Roman"/>
            </a:endParaRPr>
          </a:p>
          <a:p>
            <a:pPr marL="0" indent="0">
              <a:buNone/>
            </a:pPr>
            <a:r>
              <a:rPr lang="EN-US" sz="1200" err="1">
                <a:solidFill>
                  <a:schemeClr val="tx1"/>
                </a:solidFill>
                <a:latin typeface="Times New Roman"/>
              </a:rPr>
              <a:t>Topor</a:t>
            </a:r>
            <a:r>
              <a:rPr lang="EN-US" sz="1200">
                <a:solidFill>
                  <a:schemeClr val="tx1"/>
                </a:solidFill>
                <a:latin typeface="Times New Roman"/>
              </a:rPr>
              <a:t>, D., Keane, S., Shelton, T., &amp; Calkins, S. (2010). Parent involvement and student academic performance: A multiple mediational analysis. </a:t>
            </a:r>
            <a:r>
              <a:rPr lang="EN-US" sz="1200" i="1">
                <a:solidFill>
                  <a:schemeClr val="tx1"/>
                </a:solidFill>
                <a:latin typeface="Times New Roman"/>
              </a:rPr>
              <a:t>Journal of</a:t>
            </a:r>
          </a:p>
          <a:p>
            <a:pPr marL="0" indent="0">
              <a:buNone/>
            </a:pPr>
            <a:r>
              <a:rPr lang="EN-US" sz="1200" i="1">
                <a:solidFill>
                  <a:schemeClr val="tx1"/>
                </a:solidFill>
                <a:latin typeface="Times New Roman"/>
              </a:rPr>
              <a:t>        Prevention &amp; Intervention in the Community, 38(</a:t>
            </a:r>
            <a:r>
              <a:rPr lang="EN-US" sz="1200">
                <a:solidFill>
                  <a:schemeClr val="tx1"/>
                </a:solidFill>
                <a:latin typeface="Times New Roman"/>
              </a:rPr>
              <a:t>3</a:t>
            </a:r>
            <a:r>
              <a:rPr lang="EN-US" sz="1200" i="1">
                <a:solidFill>
                  <a:schemeClr val="tx1"/>
                </a:solidFill>
                <a:latin typeface="Times New Roman"/>
              </a:rPr>
              <a:t>), </a:t>
            </a:r>
            <a:r>
              <a:rPr lang="EN-US" sz="1200">
                <a:solidFill>
                  <a:schemeClr val="tx1"/>
                </a:solidFill>
                <a:latin typeface="Times New Roman"/>
              </a:rPr>
              <a:t>183-97.</a:t>
            </a:r>
          </a:p>
          <a:p>
            <a:pPr marL="0" indent="0">
              <a:buNone/>
            </a:pPr>
            <a:r>
              <a:rPr lang="EN-US" sz="1200">
                <a:solidFill>
                  <a:schemeClr val="tx1"/>
                </a:solidFill>
                <a:latin typeface="Times New Roman"/>
              </a:rPr>
              <a:t>Valle, A. </a:t>
            </a:r>
            <a:r>
              <a:rPr lang="EN-US" sz="1200" err="1">
                <a:solidFill>
                  <a:schemeClr val="tx1"/>
                </a:solidFill>
                <a:latin typeface="Times New Roman"/>
              </a:rPr>
              <a:t>Regueiro</a:t>
            </a:r>
            <a:r>
              <a:rPr lang="EN-US" sz="1200">
                <a:solidFill>
                  <a:schemeClr val="tx1"/>
                </a:solidFill>
                <a:latin typeface="Times New Roman"/>
              </a:rPr>
              <a:t>, B., Nunez, J., Rodriguez, S., </a:t>
            </a:r>
            <a:r>
              <a:rPr lang="EN-US" sz="1200" err="1">
                <a:solidFill>
                  <a:schemeClr val="tx1"/>
                </a:solidFill>
                <a:latin typeface="Times New Roman"/>
              </a:rPr>
              <a:t>Pineriro</a:t>
            </a:r>
            <a:r>
              <a:rPr lang="EN-US" sz="1200">
                <a:solidFill>
                  <a:schemeClr val="tx1"/>
                </a:solidFill>
                <a:latin typeface="Times New Roman"/>
              </a:rPr>
              <a:t>, I., &amp; Rosario, P. (2016). Academic Goals, Student Homework Engagement, and Academic Achievement in elementary School. </a:t>
            </a:r>
            <a:endParaRPr lang="EN-US" sz="1200">
              <a:solidFill>
                <a:schemeClr val="tx1"/>
              </a:solidFill>
            </a:endParaRPr>
          </a:p>
          <a:p>
            <a:pPr marL="0" indent="0">
              <a:buNone/>
            </a:pPr>
            <a:r>
              <a:rPr lang="EN-US" sz="1200">
                <a:solidFill>
                  <a:schemeClr val="tx1"/>
                </a:solidFill>
                <a:latin typeface="Times New Roman"/>
              </a:rPr>
              <a:t>       Frontiers in Psychology, March 31, 2016.</a:t>
            </a:r>
          </a:p>
          <a:p>
            <a:pPr marL="0" indent="0">
              <a:buNone/>
            </a:pPr>
            <a:r>
              <a:rPr lang="EN-US" sz="1200">
                <a:solidFill>
                  <a:schemeClr val="tx1"/>
                </a:solidFill>
                <a:latin typeface="Times New Roman"/>
              </a:rPr>
              <a:t>Walberg, H.J. (1984). Improving the productivity of </a:t>
            </a:r>
            <a:r>
              <a:rPr lang="EN-US" sz="1200" err="1">
                <a:solidFill>
                  <a:schemeClr val="tx1"/>
                </a:solidFill>
                <a:latin typeface="Times New Roman"/>
              </a:rPr>
              <a:t>america's</a:t>
            </a:r>
            <a:r>
              <a:rPr lang="EN-US" sz="1200">
                <a:solidFill>
                  <a:schemeClr val="tx1"/>
                </a:solidFill>
                <a:latin typeface="Times New Roman"/>
              </a:rPr>
              <a:t> schools.  </a:t>
            </a:r>
            <a:r>
              <a:rPr lang="EN-US" sz="1200" i="1">
                <a:solidFill>
                  <a:schemeClr val="tx1"/>
                </a:solidFill>
                <a:latin typeface="Times New Roman"/>
              </a:rPr>
              <a:t>Educational Leadership, 41)8),  19.</a:t>
            </a:r>
            <a:endParaRPr lang="EN-US" sz="1200">
              <a:solidFill>
                <a:schemeClr val="tx1"/>
              </a:solidFill>
              <a:latin typeface="Times New Roman"/>
            </a:endParaRPr>
          </a:p>
          <a:p>
            <a:pPr marL="0" indent="0">
              <a:buNone/>
            </a:pPr>
            <a:r>
              <a:rPr lang="EN-US" sz="1200">
                <a:solidFill>
                  <a:schemeClr val="tx1"/>
                </a:solidFill>
                <a:latin typeface="Times New Roman"/>
              </a:rPr>
              <a:t>Walker, A.R., Collins, T.S., &amp; Moody, A.K.. (2014). Homework supports for children with learning disabilities. </a:t>
            </a:r>
            <a:r>
              <a:rPr lang="EN-US" sz="1200" i="1">
                <a:solidFill>
                  <a:schemeClr val="tx1"/>
                </a:solidFill>
                <a:latin typeface="Times New Roman"/>
              </a:rPr>
              <a:t>Childhood Education, 90(4), </a:t>
            </a:r>
            <a:r>
              <a:rPr lang="EN-US" sz="1200">
                <a:solidFill>
                  <a:schemeClr val="tx1"/>
                </a:solidFill>
                <a:latin typeface="Times New Roman"/>
              </a:rPr>
              <a:t>319.</a:t>
            </a:r>
          </a:p>
          <a:p>
            <a:pPr marL="0" indent="0">
              <a:buNone/>
            </a:pPr>
            <a:r>
              <a:rPr lang="EN-US" sz="1200">
                <a:solidFill>
                  <a:schemeClr val="tx1"/>
                </a:solidFill>
                <a:latin typeface="Times New Roman"/>
              </a:rPr>
              <a:t>Wiseman, A.M. (20096).  "When  you do your best, there's someone there's someone to encourage you": adolescents' views of family literacy. </a:t>
            </a:r>
            <a:r>
              <a:rPr lang="EN-US" sz="1200" i="1">
                <a:solidFill>
                  <a:schemeClr val="tx1"/>
                </a:solidFill>
                <a:latin typeface="Times New Roman"/>
              </a:rPr>
              <a:t>Journal of Adolescent &amp; Adult Literacy, 53(2), </a:t>
            </a:r>
            <a:r>
              <a:rPr lang="EN-US" sz="1200">
                <a:solidFill>
                  <a:schemeClr val="tx1"/>
                </a:solidFill>
                <a:latin typeface="Times New Roman"/>
              </a:rPr>
              <a:t>132-142.</a:t>
            </a:r>
          </a:p>
          <a:p>
            <a:pPr marL="0" indent="0">
              <a:buNone/>
            </a:pPr>
            <a:endParaRPr lang="en-US" sz="1200">
              <a:solidFill>
                <a:schemeClr val="tx1"/>
              </a:solidFill>
            </a:endParaRPr>
          </a:p>
          <a:p>
            <a:pPr marL="0" indent="0">
              <a:buNone/>
            </a:pPr>
            <a:endParaRPr lang="en-US" sz="1200">
              <a:solidFill>
                <a:schemeClr val="tx1"/>
              </a:solidFill>
            </a:endParaRPr>
          </a:p>
          <a:p>
            <a:pPr marL="0" indent="0">
              <a:buNone/>
            </a:pPr>
            <a:endParaRPr lang="en-US" sz="1200">
              <a:solidFill>
                <a:schemeClr val="tx1"/>
              </a:solidFill>
            </a:endParaRPr>
          </a:p>
          <a:p>
            <a:pPr marL="0" indent="0">
              <a:buNone/>
            </a:pPr>
            <a:endParaRPr lang="en-US" sz="1200">
              <a:solidFill>
                <a:schemeClr val="tx1"/>
              </a:solidFill>
            </a:endParaRPr>
          </a:p>
          <a:p>
            <a:pPr marL="0" indent="0">
              <a:buNone/>
            </a:pPr>
            <a:endParaRPr lang="en-US" sz="1200">
              <a:solidFill>
                <a:schemeClr val="tx1"/>
              </a:solidFill>
            </a:endParaRPr>
          </a:p>
          <a:p>
            <a:pPr marL="0" indent="0">
              <a:buNone/>
            </a:pPr>
            <a:endParaRPr lang="en-US" sz="1200">
              <a:solidFill>
                <a:schemeClr val="tx1"/>
              </a:solidFill>
            </a:endParaRPr>
          </a:p>
          <a:p>
            <a:pPr marL="0" indent="0">
              <a:buNone/>
            </a:pPr>
            <a:endParaRPr lang="en-US" sz="1200">
              <a:solidFill>
                <a:schemeClr val="tx1"/>
              </a:solidFill>
            </a:endParaRPr>
          </a:p>
          <a:p>
            <a:pPr marL="0" indent="0">
              <a:buNone/>
            </a:pPr>
            <a:r>
              <a:rPr lang="EN-US" sz="1200" i="1">
                <a:solidFill>
                  <a:schemeClr val="tx1"/>
                </a:solidFill>
              </a:rPr>
              <a:t>          </a:t>
            </a:r>
            <a:endParaRPr lang="en-US" sz="1200" i="1">
              <a:solidFill>
                <a:schemeClr val="tx1"/>
              </a:solidFill>
            </a:endParaRPr>
          </a:p>
          <a:p>
            <a:pPr marL="0" indent="0">
              <a:buNone/>
            </a:pPr>
            <a:endParaRPr lang="en-US" sz="1200">
              <a:solidFill>
                <a:schemeClr val="tx1"/>
              </a:solidFill>
            </a:endParaRPr>
          </a:p>
          <a:p>
            <a:pPr marL="0" indent="0">
              <a:buNone/>
            </a:pPr>
            <a:endParaRPr lang="en-US" sz="1200">
              <a:solidFill>
                <a:schemeClr val="tx1"/>
              </a:solidFill>
            </a:endParaRPr>
          </a:p>
        </p:txBody>
      </p:sp>
    </p:spTree>
    <p:extLst>
      <p:ext uri="{BB962C8B-B14F-4D97-AF65-F5344CB8AC3E}">
        <p14:creationId xmlns:p14="http://schemas.microsoft.com/office/powerpoint/2010/main" val="6007839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Appendix A: Principal Consent Form</a:t>
            </a:r>
            <a:endParaRPr lang="en-US"/>
          </a:p>
        </p:txBody>
      </p:sp>
      <p:sp>
        <p:nvSpPr>
          <p:cNvPr id="3" name="Content Placeholder 2"/>
          <p:cNvSpPr>
            <a:spLocks noGrp="1"/>
          </p:cNvSpPr>
          <p:nvPr>
            <p:ph idx="1"/>
          </p:nvPr>
        </p:nvSpPr>
        <p:spPr>
          <a:xfrm>
            <a:off x="847725" y="238125"/>
            <a:ext cx="10120313" cy="6181716"/>
          </a:xfrm>
        </p:spPr>
        <p:txBody>
          <a:bodyPr vert="horz" lIns="91440" tIns="45720" rIns="91440" bIns="45720" rtlCol="0" anchor="t">
            <a:normAutofit lnSpcReduction="10000"/>
          </a:bodyPr>
          <a:lstStyle/>
          <a:p>
            <a:pPr marL="0" indent="0">
              <a:buNone/>
            </a:pPr>
            <a:endParaRPr lang="en-US"/>
          </a:p>
          <a:p>
            <a:pPr marL="0" indent="0">
              <a:buNone/>
            </a:pPr>
            <a:endParaRPr lang="EN-US" sz="1600">
              <a:solidFill>
                <a:srgbClr val="000000"/>
              </a:solidFill>
              <a:latin typeface="Times New Roman"/>
            </a:endParaRPr>
          </a:p>
          <a:p>
            <a:pPr marL="0" indent="0">
              <a:buNone/>
            </a:pPr>
            <a:endParaRPr lang="EN-US" sz="1600">
              <a:solidFill>
                <a:srgbClr val="000000"/>
              </a:solidFill>
              <a:latin typeface="Times New Roman"/>
            </a:endParaRPr>
          </a:p>
          <a:p>
            <a:pPr marL="0" indent="0">
              <a:buNone/>
            </a:pPr>
            <a:endParaRPr lang="EN-US" sz="1600">
              <a:solidFill>
                <a:srgbClr val="000000"/>
              </a:solidFill>
              <a:latin typeface="Times New Roman"/>
            </a:endParaRPr>
          </a:p>
          <a:p>
            <a:pPr marL="0" indent="0">
              <a:buNone/>
            </a:pPr>
            <a:r>
              <a:rPr lang="EN-US" sz="1600">
                <a:latin typeface="Times New Roman"/>
              </a:rPr>
              <a:t>Dear Principal,</a:t>
            </a:r>
            <a:endParaRPr lang="EN-US" sz="1600">
              <a:solidFill>
                <a:schemeClr val="tx1"/>
              </a:solidFill>
              <a:latin typeface="Times New Roman"/>
            </a:endParaRPr>
          </a:p>
          <a:p>
            <a:pPr marL="0" indent="0">
              <a:buNone/>
            </a:pPr>
            <a:r>
              <a:rPr lang="EN-US" sz="1600">
                <a:solidFill>
                  <a:srgbClr val="404040"/>
                </a:solidFill>
                <a:latin typeface="Times New Roman"/>
              </a:rPr>
              <a:t>       Thank you for allowing me to be part of your enriching school community.  As you are aware I am presently completing my graduate degree at City of University of New York at  Brooklyn College.  This semester I will have to conduct an action research project in a third grade classroom of 28 students.  My research will focus on how parental involvement with homework help students improve literary test scores.  This research will require that I select and monitor students, as well as acquiring parental permission to help gather information.  In addition, parents will also be given a consent form and be required to fill out a questionnaire and a post survey.  To respect every ones  privacy, names of the participants will not be used (All names will remain anonymous).</a:t>
            </a:r>
          </a:p>
          <a:p>
            <a:pPr marL="0" indent="0">
              <a:buNone/>
            </a:pPr>
            <a:r>
              <a:rPr lang="EN-US" sz="1600">
                <a:solidFill>
                  <a:srgbClr val="404040"/>
                </a:solidFill>
                <a:latin typeface="Times New Roman"/>
              </a:rPr>
              <a:t>      This study will help me to better understand and to bridge the gap between parental involvement with homework and the learning process for students to succeed in achieving academically.  I am asking for your consent to administer this action research in your school.  Thank you for your cooperation and support.</a:t>
            </a:r>
          </a:p>
          <a:p>
            <a:pPr marL="0" indent="0">
              <a:buNone/>
            </a:pPr>
            <a:r>
              <a:rPr lang="EN-US" sz="1600">
                <a:solidFill>
                  <a:schemeClr val="tx1"/>
                </a:solidFill>
                <a:latin typeface="Times New Roman"/>
              </a:rPr>
              <a:t>If you have any questions please feel free to contact me @lisaduvalsaint@gmail.com</a:t>
            </a:r>
          </a:p>
          <a:p>
            <a:pPr marL="0" indent="0">
              <a:buNone/>
            </a:pPr>
            <a:endParaRPr lang="EN-US" sz="1600">
              <a:solidFill>
                <a:schemeClr val="tx1"/>
              </a:solidFill>
              <a:latin typeface="Times New Roman"/>
            </a:endParaRPr>
          </a:p>
          <a:p>
            <a:pPr marL="0" indent="0">
              <a:buNone/>
            </a:pPr>
            <a:r>
              <a:rPr lang="EN-US" sz="1600">
                <a:solidFill>
                  <a:srgbClr val="404040"/>
                </a:solidFill>
                <a:latin typeface="Times New Roman"/>
              </a:rPr>
              <a:t>Sincerely,</a:t>
            </a:r>
          </a:p>
          <a:p>
            <a:pPr marL="0" indent="0">
              <a:buNone/>
            </a:pPr>
            <a:r>
              <a:rPr lang="EN-US" sz="1600">
                <a:solidFill>
                  <a:srgbClr val="404040"/>
                </a:solidFill>
                <a:latin typeface="Times New Roman"/>
              </a:rPr>
              <a:t>Ms. Lisa </a:t>
            </a:r>
            <a:r>
              <a:rPr lang="EN-US" sz="1600" err="1">
                <a:solidFill>
                  <a:srgbClr val="404040"/>
                </a:solidFill>
                <a:latin typeface="Times New Roman"/>
              </a:rPr>
              <a:t>Duvalsaint</a:t>
            </a:r>
            <a:endParaRPr lang="EN-US" sz="1600">
              <a:solidFill>
                <a:srgbClr val="404040"/>
              </a:solidFill>
              <a:latin typeface="Times New Roman"/>
            </a:endParaRPr>
          </a:p>
          <a:p>
            <a:pPr marL="0" indent="0">
              <a:buNone/>
            </a:pPr>
            <a:endParaRPr lang="EN-US" sz="1600">
              <a:solidFill>
                <a:schemeClr val="tx1"/>
              </a:solidFill>
              <a:latin typeface="Times New Roman"/>
            </a:endParaRPr>
          </a:p>
          <a:p>
            <a:pPr marL="0" indent="0">
              <a:buNone/>
            </a:pPr>
            <a:r>
              <a:rPr lang="EN-US" sz="1600">
                <a:solidFill>
                  <a:srgbClr val="404040"/>
                </a:solidFill>
                <a:latin typeface="Times New Roman"/>
              </a:rPr>
              <a:t>  </a:t>
            </a:r>
          </a:p>
        </p:txBody>
      </p:sp>
    </p:spTree>
    <p:extLst>
      <p:ext uri="{BB962C8B-B14F-4D97-AF65-F5344CB8AC3E}">
        <p14:creationId xmlns:p14="http://schemas.microsoft.com/office/powerpoint/2010/main" val="241688325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1926" y="-266700"/>
            <a:ext cx="10515600" cy="1325563"/>
          </a:xfrm>
        </p:spPr>
        <p:txBody>
          <a:bodyPr>
            <a:normAutofit/>
          </a:bodyPr>
          <a:lstStyle/>
          <a:p>
            <a:r>
              <a:rPr lang="EN-US" sz="2800">
                <a:latin typeface="Times New Roman"/>
              </a:rPr>
              <a:t>Appendix B: Parental Consent Form</a:t>
            </a:r>
          </a:p>
        </p:txBody>
      </p:sp>
      <p:sp>
        <p:nvSpPr>
          <p:cNvPr id="3" name="Content Placeholder 2"/>
          <p:cNvSpPr>
            <a:spLocks noGrp="1"/>
          </p:cNvSpPr>
          <p:nvPr>
            <p:ph idx="1"/>
          </p:nvPr>
        </p:nvSpPr>
        <p:spPr>
          <a:xfrm>
            <a:off x="269875" y="735013"/>
            <a:ext cx="11234738" cy="6334520"/>
          </a:xfrm>
        </p:spPr>
        <p:txBody>
          <a:bodyPr vert="horz" lIns="91440" tIns="45720" rIns="91440" bIns="45720" rtlCol="0" anchor="t">
            <a:normAutofit fontScale="55000" lnSpcReduction="20000"/>
          </a:bodyPr>
          <a:lstStyle/>
          <a:p>
            <a:pPr marL="0" indent="0">
              <a:buNone/>
            </a:pPr>
            <a:endParaRPr lang="en-US">
              <a:solidFill>
                <a:schemeClr val="tx1"/>
              </a:solidFill>
              <a:latin typeface="Times New Roman"/>
            </a:endParaRPr>
          </a:p>
          <a:p>
            <a:endParaRPr lang="en-US">
              <a:solidFill>
                <a:schemeClr val="tx1"/>
              </a:solidFill>
              <a:latin typeface="Times New Roman"/>
            </a:endParaRPr>
          </a:p>
          <a:p>
            <a:pPr marL="0" indent="0">
              <a:buNone/>
            </a:pPr>
            <a:r>
              <a:rPr lang="EN-US">
                <a:solidFill>
                  <a:schemeClr val="tx1"/>
                </a:solidFill>
                <a:latin typeface="Times New Roman"/>
              </a:rPr>
              <a:t>Dear Parents/Guardians,  </a:t>
            </a:r>
            <a:endParaRPr lang="en-US">
              <a:solidFill>
                <a:schemeClr val="tx1"/>
              </a:solidFill>
              <a:latin typeface="Times New Roman"/>
            </a:endParaRPr>
          </a:p>
          <a:p>
            <a:pPr marL="0" indent="0">
              <a:buNone/>
            </a:pPr>
            <a:r>
              <a:rPr lang="EN-US">
                <a:solidFill>
                  <a:schemeClr val="tx1"/>
                </a:solidFill>
                <a:latin typeface="Times New Roman"/>
              </a:rPr>
              <a:t>My name is Lisa </a:t>
            </a:r>
            <a:r>
              <a:rPr lang="EN-US" err="1">
                <a:solidFill>
                  <a:schemeClr val="tx1"/>
                </a:solidFill>
                <a:latin typeface="Times New Roman"/>
              </a:rPr>
              <a:t>Duvalsaint</a:t>
            </a:r>
            <a:r>
              <a:rPr lang="EN-US">
                <a:solidFill>
                  <a:schemeClr val="tx1"/>
                </a:solidFill>
                <a:latin typeface="Times New Roman"/>
              </a:rPr>
              <a:t> and I am currently in the stages of completing my graduate program at the City University of New York at Brooklyn College in Childhood Education.  This semester I will be conducting an Action Research Project. The purpose of this research project is to examine whether parental involvement with homework help at increases literacy test scores. This study will help me to better understand and to bridge the gap between parental involvement with homework and the learning process for students to succeed in achieving academically.  </a:t>
            </a:r>
            <a:endParaRPr lang="en-US">
              <a:solidFill>
                <a:schemeClr val="tx1"/>
              </a:solidFill>
              <a:latin typeface="Times New Roman"/>
            </a:endParaRPr>
          </a:p>
          <a:p>
            <a:pPr marL="0" indent="0">
              <a:buNone/>
            </a:pPr>
            <a:r>
              <a:rPr lang="EN-US">
                <a:solidFill>
                  <a:schemeClr val="tx1"/>
                </a:solidFill>
                <a:latin typeface="Times New Roman"/>
              </a:rPr>
              <a:t>I am asking for your permission to have your child be part of this important research.  This will take place in a span of 8 weeks.  </a:t>
            </a:r>
            <a:r>
              <a:rPr lang="EN-US" b="1">
                <a:solidFill>
                  <a:schemeClr val="tx1"/>
                </a:solidFill>
                <a:latin typeface="Times New Roman"/>
              </a:rPr>
              <a:t>You and Your child's name will remain anonymous.  </a:t>
            </a:r>
            <a:r>
              <a:rPr lang="EN-US">
                <a:solidFill>
                  <a:schemeClr val="tx1"/>
                </a:solidFill>
                <a:latin typeface="Times New Roman"/>
              </a:rPr>
              <a:t>If you choose to have your child participate in this research, they will given surveys and questionnaires to fill out within the course of the eight weeks.  Your Child will also be required to fill out a homework log every week to help support this research.   </a:t>
            </a:r>
            <a:endParaRPr lang="en-US">
              <a:solidFill>
                <a:schemeClr val="tx1"/>
              </a:solidFill>
              <a:latin typeface="Times New Roman"/>
            </a:endParaRPr>
          </a:p>
          <a:p>
            <a:pPr marL="0" indent="0">
              <a:buNone/>
            </a:pPr>
            <a:r>
              <a:rPr lang="EN-US">
                <a:solidFill>
                  <a:schemeClr val="tx1"/>
                </a:solidFill>
                <a:latin typeface="Times New Roman"/>
              </a:rPr>
              <a:t>Throughout this study I hope to better understand and to bridge the gap between parental involvement with homework and the learning process for students to succeed in achieving academically specifically in literacy.  If you have any concerns or questions. Please feel free to contact me at </a:t>
            </a:r>
            <a:r>
              <a:rPr lang="EN-US" u="sng">
                <a:solidFill>
                  <a:srgbClr val="0563C1"/>
                </a:solidFill>
                <a:latin typeface="Times New Roman"/>
                <a:hlinkClick r:id="rId3"/>
              </a:rPr>
              <a:t>lisaduvalsaint@gmail.com</a:t>
            </a:r>
            <a:r>
              <a:rPr lang="EN-US">
                <a:solidFill>
                  <a:schemeClr val="tx1"/>
                </a:solidFill>
                <a:latin typeface="Times New Roman"/>
              </a:rPr>
              <a:t>.  Thank You in advance for your consideration and support. </a:t>
            </a:r>
            <a:endParaRPr lang="en-US">
              <a:solidFill>
                <a:schemeClr val="tx1"/>
              </a:solidFill>
              <a:latin typeface="Times New Roman"/>
            </a:endParaRPr>
          </a:p>
          <a:p>
            <a:endParaRPr lang="en-US">
              <a:solidFill>
                <a:schemeClr val="tx1"/>
              </a:solidFill>
              <a:latin typeface="Times New Roman"/>
            </a:endParaRPr>
          </a:p>
          <a:p>
            <a:pPr marL="0" indent="0">
              <a:buNone/>
            </a:pPr>
            <a:r>
              <a:rPr lang="EN-US">
                <a:solidFill>
                  <a:schemeClr val="tx1"/>
                </a:solidFill>
                <a:latin typeface="Times New Roman"/>
              </a:rPr>
              <a:t>Sincerely, </a:t>
            </a:r>
            <a:endParaRPr lang="en-US">
              <a:solidFill>
                <a:schemeClr val="tx1"/>
              </a:solidFill>
              <a:latin typeface="Times New Roman"/>
            </a:endParaRPr>
          </a:p>
          <a:p>
            <a:pPr marL="0" indent="0">
              <a:buNone/>
            </a:pPr>
            <a:r>
              <a:rPr lang="EN-US">
                <a:solidFill>
                  <a:schemeClr val="tx1"/>
                </a:solidFill>
                <a:latin typeface="Times New Roman"/>
              </a:rPr>
              <a:t>Ms. Lisa </a:t>
            </a:r>
            <a:r>
              <a:rPr lang="EN-US" err="1">
                <a:solidFill>
                  <a:schemeClr val="tx1"/>
                </a:solidFill>
                <a:latin typeface="Times New Roman"/>
              </a:rPr>
              <a:t>Duvalsaint</a:t>
            </a:r>
            <a:r>
              <a:rPr lang="EN-US">
                <a:solidFill>
                  <a:schemeClr val="tx1"/>
                </a:solidFill>
                <a:latin typeface="Times New Roman"/>
              </a:rPr>
              <a:t> </a:t>
            </a:r>
            <a:endParaRPr lang="en-US">
              <a:solidFill>
                <a:schemeClr val="tx1"/>
              </a:solidFill>
              <a:latin typeface="Times New Roman"/>
            </a:endParaRPr>
          </a:p>
          <a:p>
            <a:endParaRPr lang="en-US">
              <a:solidFill>
                <a:schemeClr val="tx1"/>
              </a:solidFill>
              <a:latin typeface="Times New Roman"/>
            </a:endParaRPr>
          </a:p>
          <a:p>
            <a:pPr marL="0" indent="0">
              <a:buNone/>
            </a:pPr>
            <a:r>
              <a:rPr lang="EN-US">
                <a:solidFill>
                  <a:schemeClr val="tx1"/>
                </a:solidFill>
                <a:latin typeface="Times New Roman"/>
              </a:rPr>
              <a:t>Yes, I </a:t>
            </a:r>
            <a:r>
              <a:rPr lang="EN-US" u="sng">
                <a:solidFill>
                  <a:schemeClr val="tx1"/>
                </a:solidFill>
                <a:latin typeface="Times New Roman"/>
              </a:rPr>
              <a:t>                                                          </a:t>
            </a:r>
            <a:r>
              <a:rPr lang="EN-US">
                <a:solidFill>
                  <a:schemeClr val="tx1"/>
                </a:solidFill>
                <a:latin typeface="Times New Roman"/>
              </a:rPr>
              <a:t> will consent to have my child </a:t>
            </a:r>
            <a:r>
              <a:rPr lang="EN-US" u="sng">
                <a:solidFill>
                  <a:schemeClr val="tx1"/>
                </a:solidFill>
                <a:latin typeface="Times New Roman"/>
              </a:rPr>
              <a:t>                                    </a:t>
            </a:r>
            <a:r>
              <a:rPr lang="EN-US">
                <a:solidFill>
                  <a:schemeClr val="tx1"/>
                </a:solidFill>
                <a:latin typeface="Times New Roman"/>
              </a:rPr>
              <a:t> </a:t>
            </a:r>
            <a:endParaRPr lang="en-US">
              <a:solidFill>
                <a:schemeClr val="tx1"/>
              </a:solidFill>
              <a:latin typeface="Times New Roman"/>
            </a:endParaRPr>
          </a:p>
          <a:p>
            <a:pPr marL="0" indent="0">
              <a:buNone/>
            </a:pPr>
            <a:r>
              <a:rPr lang="EN-US">
                <a:solidFill>
                  <a:schemeClr val="tx1"/>
                </a:solidFill>
                <a:latin typeface="Times New Roman"/>
              </a:rPr>
              <a:t>participate In Action Research Project. </a:t>
            </a:r>
            <a:endParaRPr lang="en-US">
              <a:solidFill>
                <a:schemeClr val="tx1"/>
              </a:solidFill>
              <a:latin typeface="Times New Roman"/>
            </a:endParaRPr>
          </a:p>
          <a:p>
            <a:endParaRPr lang="en-US">
              <a:solidFill>
                <a:schemeClr val="tx1"/>
              </a:solidFill>
              <a:latin typeface="Times New Roman"/>
            </a:endParaRPr>
          </a:p>
          <a:p>
            <a:pPr marL="0" indent="0">
              <a:buNone/>
            </a:pPr>
            <a:r>
              <a:rPr lang="EN-US">
                <a:solidFill>
                  <a:schemeClr val="tx1"/>
                </a:solidFill>
                <a:latin typeface="Times New Roman"/>
              </a:rPr>
              <a:t>No, I </a:t>
            </a:r>
            <a:r>
              <a:rPr lang="EN-US" u="sng">
                <a:solidFill>
                  <a:schemeClr val="tx1"/>
                </a:solidFill>
                <a:latin typeface="Times New Roman"/>
              </a:rPr>
              <a:t>                                                  </a:t>
            </a:r>
            <a:r>
              <a:rPr lang="EN-US">
                <a:solidFill>
                  <a:schemeClr val="tx1"/>
                </a:solidFill>
                <a:latin typeface="Times New Roman"/>
              </a:rPr>
              <a:t>do not consent to have my child </a:t>
            </a:r>
            <a:r>
              <a:rPr lang="EN-US" u="sng">
                <a:solidFill>
                  <a:schemeClr val="tx1"/>
                </a:solidFill>
                <a:latin typeface="Times New Roman"/>
              </a:rPr>
              <a:t>                                            </a:t>
            </a:r>
            <a:r>
              <a:rPr lang="EN-US">
                <a:solidFill>
                  <a:schemeClr val="tx1"/>
                </a:solidFill>
                <a:latin typeface="Times New Roman"/>
              </a:rPr>
              <a:t> </a:t>
            </a:r>
            <a:endParaRPr lang="en-US">
              <a:solidFill>
                <a:schemeClr val="tx1"/>
              </a:solidFill>
              <a:latin typeface="Times New Roman"/>
            </a:endParaRPr>
          </a:p>
          <a:p>
            <a:pPr marL="0" indent="0">
              <a:buNone/>
            </a:pPr>
            <a:r>
              <a:rPr lang="EN-US">
                <a:solidFill>
                  <a:schemeClr val="tx1"/>
                </a:solidFill>
                <a:latin typeface="Times New Roman"/>
              </a:rPr>
              <a:t>participate in Action Research Project. </a:t>
            </a:r>
            <a:endParaRPr lang="en-US">
              <a:solidFill>
                <a:schemeClr val="tx1"/>
              </a:solidFill>
              <a:latin typeface="Times New Roman"/>
            </a:endParaRPr>
          </a:p>
          <a:p>
            <a:endParaRPr lang="en-US">
              <a:solidFill>
                <a:schemeClr val="tx1"/>
              </a:solidFill>
              <a:latin typeface="Times New Roman"/>
            </a:endParaRPr>
          </a:p>
          <a:p>
            <a:endParaRPr lang="en-US">
              <a:solidFill>
                <a:schemeClr val="tx1"/>
              </a:solidFill>
              <a:latin typeface="Times New Roman"/>
            </a:endParaRPr>
          </a:p>
          <a:p>
            <a:endParaRPr lang="en-US">
              <a:solidFill>
                <a:schemeClr val="tx1"/>
              </a:solidFill>
              <a:latin typeface="Times New Roman"/>
            </a:endParaRPr>
          </a:p>
          <a:p>
            <a:endParaRPr lang="en-US">
              <a:solidFill>
                <a:schemeClr val="tx1"/>
              </a:solidFill>
              <a:latin typeface="Times New Roman"/>
            </a:endParaRPr>
          </a:p>
          <a:p>
            <a:endParaRPr lang="en-US">
              <a:solidFill>
                <a:schemeClr val="tx1"/>
              </a:solidFill>
              <a:latin typeface="Times New Roman"/>
            </a:endParaRPr>
          </a:p>
          <a:p>
            <a:endParaRPr lang="en-US">
              <a:solidFill>
                <a:schemeClr val="tx1"/>
              </a:solidFill>
              <a:latin typeface="Times New Roman"/>
            </a:endParaRPr>
          </a:p>
          <a:p>
            <a:endParaRPr lang="en-US">
              <a:solidFill>
                <a:schemeClr val="tx1"/>
              </a:solidFill>
              <a:latin typeface="Times New Roman"/>
            </a:endParaRPr>
          </a:p>
          <a:p>
            <a:endParaRPr lang="en-US">
              <a:solidFill>
                <a:schemeClr val="tx1"/>
              </a:solidFill>
              <a:latin typeface="Times New Roman"/>
            </a:endParaRPr>
          </a:p>
          <a:p>
            <a:endParaRPr lang="en-US">
              <a:solidFill>
                <a:schemeClr val="tx1"/>
              </a:solidFill>
              <a:latin typeface="Times New Roman"/>
            </a:endParaRPr>
          </a:p>
          <a:p>
            <a:endParaRPr lang="en-US">
              <a:solidFill>
                <a:schemeClr val="tx1"/>
              </a:solidFill>
              <a:latin typeface="Times New Roman"/>
            </a:endParaRPr>
          </a:p>
          <a:p>
            <a:endParaRPr lang="en-US">
              <a:solidFill>
                <a:schemeClr val="tx1"/>
              </a:solidFill>
              <a:latin typeface="Times New Roman"/>
            </a:endParaRPr>
          </a:p>
          <a:p>
            <a:endParaRPr lang="en-US">
              <a:solidFill>
                <a:schemeClr val="tx1"/>
              </a:solidFill>
              <a:latin typeface="Times New Roman"/>
            </a:endParaRPr>
          </a:p>
          <a:p>
            <a:endParaRPr lang="en-US">
              <a:solidFill>
                <a:schemeClr val="tx1"/>
              </a:solidFill>
              <a:latin typeface="Times New Roman"/>
            </a:endParaRPr>
          </a:p>
          <a:p>
            <a:endParaRPr lang="en-US">
              <a:solidFill>
                <a:schemeClr val="tx1"/>
              </a:solidFill>
            </a:endParaRPr>
          </a:p>
        </p:txBody>
      </p:sp>
    </p:spTree>
    <p:extLst>
      <p:ext uri="{BB962C8B-B14F-4D97-AF65-F5344CB8AC3E}">
        <p14:creationId xmlns:p14="http://schemas.microsoft.com/office/powerpoint/2010/main" val="103365699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75926" y="38100"/>
            <a:ext cx="9918253" cy="671512"/>
          </a:xfrm>
        </p:spPr>
        <p:txBody>
          <a:bodyPr/>
          <a:lstStyle/>
          <a:p>
            <a:r>
              <a:rPr lang="EN-US"/>
              <a:t>Appendix C: Parent Questionnaire </a:t>
            </a:r>
            <a:endParaRPr lang="en-US"/>
          </a:p>
        </p:txBody>
      </p:sp>
      <p:sp>
        <p:nvSpPr>
          <p:cNvPr id="3" name="Content Placeholder 2"/>
          <p:cNvSpPr>
            <a:spLocks noGrp="1"/>
          </p:cNvSpPr>
          <p:nvPr>
            <p:ph idx="1"/>
          </p:nvPr>
        </p:nvSpPr>
        <p:spPr>
          <a:xfrm>
            <a:off x="289128" y="725558"/>
            <a:ext cx="9473997" cy="6110217"/>
          </a:xfrm>
        </p:spPr>
        <p:txBody>
          <a:bodyPr vert="horz" lIns="91440" tIns="45720" rIns="91440" bIns="45720" rtlCol="0" anchor="t">
            <a:normAutofit/>
          </a:bodyPr>
          <a:lstStyle/>
          <a:p>
            <a:pPr marL="0" indent="0">
              <a:buNone/>
            </a:pPr>
            <a:r>
              <a:rPr lang="EN-US" sz="1400" b="1" u="sng">
                <a:latin typeface="Times New Roman"/>
              </a:rPr>
              <a:t>Directions:</a:t>
            </a:r>
            <a:r>
              <a:rPr lang="EN-US" sz="1400" b="1">
                <a:latin typeface="Times New Roman"/>
              </a:rPr>
              <a:t> Please select one of the numbers below that best answers the question and place your response on the space provided to the right.</a:t>
            </a:r>
            <a:endParaRPr lang="EN-US" sz="1400" b="1">
              <a:solidFill>
                <a:srgbClr val="404040"/>
              </a:solidFill>
              <a:latin typeface="Times New Roman"/>
            </a:endParaRPr>
          </a:p>
          <a:p>
            <a:pPr marL="0" indent="0">
              <a:buNone/>
            </a:pPr>
            <a:r>
              <a:rPr lang="EN-US" sz="1400" i="1">
                <a:latin typeface="Times New Roman"/>
              </a:rPr>
              <a:t>1=Strongly Agree  2=Agree  3=Disagree  4=Strongly Disagree</a:t>
            </a:r>
          </a:p>
          <a:p>
            <a:pPr marL="0" indent="0">
              <a:buNone/>
            </a:pPr>
            <a:endParaRPr lang="EN-US" sz="1400">
              <a:latin typeface="Times New Roman"/>
            </a:endParaRPr>
          </a:p>
          <a:p>
            <a:pPr marL="0" indent="0">
              <a:buNone/>
            </a:pPr>
            <a:endParaRPr lang="EN-US" sz="1400">
              <a:latin typeface="Times New Roman"/>
            </a:endParaRPr>
          </a:p>
          <a:p>
            <a:r>
              <a:rPr lang="EN-US" sz="1400">
                <a:latin typeface="Times New Roman"/>
              </a:rPr>
              <a:t>I help my child with homework every night.                     </a:t>
            </a:r>
            <a:r>
              <a:rPr lang="EN-US" sz="1400" u="sng">
                <a:latin typeface="Times New Roman"/>
              </a:rPr>
              <a:t>           </a:t>
            </a:r>
          </a:p>
          <a:p>
            <a:r>
              <a:rPr lang="EN-US" sz="1400">
                <a:latin typeface="Times New Roman"/>
              </a:rPr>
              <a:t>I have a set time for homework every night.                      </a:t>
            </a:r>
            <a:r>
              <a:rPr lang="EN-US" sz="1400" u="sng">
                <a:latin typeface="Times New Roman"/>
              </a:rPr>
              <a:t>           </a:t>
            </a:r>
            <a:endParaRPr lang="EN-US" sz="1400">
              <a:solidFill>
                <a:srgbClr val="000000"/>
              </a:solidFill>
              <a:latin typeface="Times New Roman"/>
            </a:endParaRPr>
          </a:p>
          <a:p>
            <a:r>
              <a:rPr lang="EN-US" sz="1400">
                <a:latin typeface="Times New Roman"/>
              </a:rPr>
              <a:t>I do homework with my child at least 3x a week.              </a:t>
            </a:r>
            <a:r>
              <a:rPr lang="EN-US" sz="1400" u="sng">
                <a:latin typeface="Times New Roman"/>
              </a:rPr>
              <a:t>           </a:t>
            </a:r>
            <a:endParaRPr lang="EN-US" sz="1400">
              <a:solidFill>
                <a:srgbClr val="000000"/>
              </a:solidFill>
              <a:latin typeface="Times New Roman"/>
            </a:endParaRPr>
          </a:p>
          <a:p>
            <a:r>
              <a:rPr lang="EN-US" sz="1400">
                <a:latin typeface="Times New Roman"/>
              </a:rPr>
              <a:t>My child does well in school because of my help.             </a:t>
            </a:r>
            <a:r>
              <a:rPr lang="EN-US" sz="1400" u="sng">
                <a:latin typeface="Times New Roman"/>
              </a:rPr>
              <a:t>           </a:t>
            </a:r>
            <a:endParaRPr lang="EN-US" sz="1400" u="sng">
              <a:solidFill>
                <a:srgbClr val="000000"/>
              </a:solidFill>
              <a:latin typeface="Times New Roman"/>
            </a:endParaRPr>
          </a:p>
          <a:p>
            <a:r>
              <a:rPr lang="EN-US" sz="1400">
                <a:latin typeface="Times New Roman"/>
              </a:rPr>
              <a:t>I am a member of the Parent Teacher Association.            </a:t>
            </a:r>
            <a:r>
              <a:rPr lang="EN-US" sz="1400" u="sng">
                <a:latin typeface="Times New Roman"/>
              </a:rPr>
              <a:t>           </a:t>
            </a:r>
            <a:r>
              <a:rPr lang="EN-US" sz="1400">
                <a:latin typeface="Times New Roman"/>
              </a:rPr>
              <a:t>    </a:t>
            </a:r>
            <a:endParaRPr lang="EN-US" sz="1400">
              <a:solidFill>
                <a:srgbClr val="000000"/>
              </a:solidFill>
              <a:latin typeface="Times New Roman"/>
            </a:endParaRPr>
          </a:p>
          <a:p>
            <a:r>
              <a:rPr lang="EN-US" sz="1400">
                <a:solidFill>
                  <a:srgbClr val="000000"/>
                </a:solidFill>
                <a:latin typeface="Times New Roman"/>
              </a:rPr>
              <a:t>Do you have difficulty with your child's homework?         </a:t>
            </a:r>
            <a:r>
              <a:rPr lang="EN-US" sz="1400" u="sng">
                <a:solidFill>
                  <a:srgbClr val="000000"/>
                </a:solidFill>
                <a:latin typeface="Times New Roman"/>
              </a:rPr>
              <a:t>          </a:t>
            </a:r>
          </a:p>
          <a:p>
            <a:r>
              <a:rPr lang="EN-US" sz="1400">
                <a:latin typeface="Times New Roman"/>
              </a:rPr>
              <a:t>I assist with my child's homework only when asked.          </a:t>
            </a:r>
            <a:r>
              <a:rPr lang="EN-US" sz="1400" u="sng">
                <a:latin typeface="Times New Roman"/>
              </a:rPr>
              <a:t>          </a:t>
            </a:r>
            <a:endParaRPr lang="EN-US">
              <a:solidFill>
                <a:srgbClr val="000000"/>
              </a:solidFill>
              <a:latin typeface="Times New Roman"/>
            </a:endParaRPr>
          </a:p>
          <a:p>
            <a:r>
              <a:rPr lang="EN-US" sz="1400">
                <a:latin typeface="Times New Roman"/>
              </a:rPr>
              <a:t>I have a good relationship with my child's teacher.                </a:t>
            </a:r>
            <a:r>
              <a:rPr lang="EN-US" sz="1400" u="sng">
                <a:latin typeface="Times New Roman"/>
              </a:rPr>
              <a:t>        </a:t>
            </a:r>
            <a:endParaRPr lang="EN-US">
              <a:solidFill>
                <a:srgbClr val="000000"/>
              </a:solidFill>
              <a:latin typeface="Times New Roman"/>
            </a:endParaRPr>
          </a:p>
          <a:p>
            <a:r>
              <a:rPr lang="EN-US" sz="1400">
                <a:latin typeface="Times New Roman"/>
              </a:rPr>
              <a:t>I like helping my child with homework.                               </a:t>
            </a:r>
            <a:r>
              <a:rPr lang="EN-US" sz="1400" u="sng">
                <a:latin typeface="Times New Roman"/>
              </a:rPr>
              <a:t>         </a:t>
            </a:r>
            <a:endParaRPr lang="EN-US" sz="1400">
              <a:solidFill>
                <a:srgbClr val="000000"/>
              </a:solidFill>
              <a:latin typeface="Times New Roman"/>
            </a:endParaRPr>
          </a:p>
          <a:p>
            <a:r>
              <a:rPr lang="EN-US" sz="1400">
                <a:latin typeface="Times New Roman"/>
              </a:rPr>
              <a:t>I do not like helping my child with homework.                     </a:t>
            </a:r>
            <a:r>
              <a:rPr lang="EN-US" sz="1400" u="sng">
                <a:latin typeface="Times New Roman"/>
              </a:rPr>
              <a:t>           </a:t>
            </a:r>
            <a:r>
              <a:rPr lang="EN-US" sz="1400">
                <a:latin typeface="Times New Roman"/>
              </a:rPr>
              <a:t>       </a:t>
            </a:r>
            <a:endParaRPr lang="EN-US" sz="1400">
              <a:solidFill>
                <a:srgbClr val="000000"/>
              </a:solidFill>
              <a:latin typeface="Times New Roman"/>
            </a:endParaRPr>
          </a:p>
          <a:p>
            <a:r>
              <a:rPr lang="EN-US" sz="1400">
                <a:latin typeface="Times New Roman"/>
              </a:rPr>
              <a:t>I always attend school functions at my child's school.    </a:t>
            </a:r>
            <a:r>
              <a:rPr lang="EN-US"/>
              <a:t>    </a:t>
            </a:r>
            <a:r>
              <a:rPr lang="EN-US" u="sng"/>
              <a:t>       </a:t>
            </a:r>
            <a:r>
              <a:rPr lang="EN-US"/>
              <a:t>           </a:t>
            </a:r>
            <a:endParaRPr lang="EN-US">
              <a:solidFill>
                <a:schemeClr val="tx1"/>
              </a:solidFill>
            </a:endParaRPr>
          </a:p>
        </p:txBody>
      </p:sp>
    </p:spTree>
    <p:extLst>
      <p:ext uri="{BB962C8B-B14F-4D97-AF65-F5344CB8AC3E}">
        <p14:creationId xmlns:p14="http://schemas.microsoft.com/office/powerpoint/2010/main" val="136988431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77266" y="95250"/>
            <a:ext cx="9861550" cy="694877"/>
          </a:xfrm>
        </p:spPr>
        <p:txBody>
          <a:bodyPr>
            <a:normAutofit/>
          </a:bodyPr>
          <a:lstStyle/>
          <a:p>
            <a:r>
              <a:rPr lang="EN-US" sz="2800">
                <a:latin typeface="Times New Roman"/>
              </a:rPr>
              <a:t>Appendix D: Student Questionnaire</a:t>
            </a:r>
            <a:endParaRPr lang="EN-US" sz="2800">
              <a:solidFill>
                <a:srgbClr val="000000"/>
              </a:solidFill>
              <a:latin typeface="Times New Roman"/>
            </a:endParaRPr>
          </a:p>
        </p:txBody>
      </p:sp>
      <p:sp>
        <p:nvSpPr>
          <p:cNvPr id="3" name="Content Placeholder 2"/>
          <p:cNvSpPr>
            <a:spLocks noGrp="1"/>
          </p:cNvSpPr>
          <p:nvPr>
            <p:ph idx="1"/>
          </p:nvPr>
        </p:nvSpPr>
        <p:spPr>
          <a:xfrm>
            <a:off x="87313" y="1093499"/>
            <a:ext cx="9571037" cy="6037551"/>
          </a:xfrm>
        </p:spPr>
        <p:txBody>
          <a:bodyPr vert="horz" lIns="91440" tIns="45720" rIns="91440" bIns="45720" rtlCol="0" anchor="t">
            <a:normAutofit/>
          </a:bodyPr>
          <a:lstStyle/>
          <a:p>
            <a:pPr marL="0" indent="0">
              <a:buNone/>
            </a:pPr>
            <a:r>
              <a:rPr lang="EN-US" sz="1400" b="1" u="sng">
                <a:latin typeface="Times New Roman"/>
              </a:rPr>
              <a:t>Directions:</a:t>
            </a:r>
            <a:r>
              <a:rPr lang="EN-US" sz="1400" b="1">
                <a:latin typeface="Times New Roman"/>
              </a:rPr>
              <a:t> Please select one of the letters below that best answers the question and place your response on the space provided to the right.</a:t>
            </a:r>
            <a:r>
              <a:rPr lang="EN-US" sz="1400">
                <a:solidFill>
                  <a:srgbClr val="000000"/>
                </a:solidFill>
                <a:latin typeface="Times New Roman"/>
              </a:rPr>
              <a:t> </a:t>
            </a:r>
            <a:endParaRPr lang="EN-US" sz="1400">
              <a:solidFill>
                <a:schemeClr val="tx1"/>
              </a:solidFill>
              <a:latin typeface="Times New Roman"/>
            </a:endParaRPr>
          </a:p>
          <a:p>
            <a:pPr marL="0" indent="0">
              <a:buNone/>
            </a:pPr>
            <a:r>
              <a:rPr lang="EN-US" sz="1400" b="1" i="1">
                <a:solidFill>
                  <a:srgbClr val="000000"/>
                </a:solidFill>
                <a:latin typeface="Times New Roman"/>
              </a:rPr>
              <a:t>A= Always                  S= Sometimes                    N= Never</a:t>
            </a:r>
            <a:endParaRPr lang="EN-US" sz="1400" u="sng">
              <a:solidFill>
                <a:srgbClr val="000000"/>
              </a:solidFill>
              <a:latin typeface="Times New Roman"/>
            </a:endParaRPr>
          </a:p>
          <a:p>
            <a:r>
              <a:rPr lang="EN-US" sz="1400">
                <a:solidFill>
                  <a:srgbClr val="000000"/>
                </a:solidFill>
                <a:latin typeface="Times New Roman"/>
              </a:rPr>
              <a:t>My homework is hard.                                                           </a:t>
            </a:r>
            <a:r>
              <a:rPr lang="EN-US" sz="1400" u="sng">
                <a:solidFill>
                  <a:srgbClr val="000000"/>
                </a:solidFill>
                <a:latin typeface="Times New Roman"/>
              </a:rPr>
              <a:t>           </a:t>
            </a:r>
            <a:endParaRPr lang="EN-US" sz="1400">
              <a:solidFill>
                <a:schemeClr val="tx1"/>
              </a:solidFill>
              <a:latin typeface="Times New Roman"/>
            </a:endParaRPr>
          </a:p>
          <a:p>
            <a:r>
              <a:rPr lang="EN-US" sz="1400">
                <a:solidFill>
                  <a:srgbClr val="000000"/>
                </a:solidFill>
                <a:latin typeface="Times New Roman"/>
              </a:rPr>
              <a:t>I like to do my homework.                                                     </a:t>
            </a:r>
            <a:r>
              <a:rPr lang="EN-US" sz="1400" u="sng">
                <a:solidFill>
                  <a:srgbClr val="000000"/>
                </a:solidFill>
                <a:latin typeface="Times New Roman"/>
              </a:rPr>
              <a:t>           </a:t>
            </a:r>
            <a:r>
              <a:rPr lang="EN-US" sz="1400">
                <a:solidFill>
                  <a:srgbClr val="000000"/>
                </a:solidFill>
                <a:latin typeface="Times New Roman"/>
              </a:rPr>
              <a:t>  </a:t>
            </a:r>
            <a:endParaRPr lang="EN-US" sz="1400" u="sng">
              <a:solidFill>
                <a:srgbClr val="000000"/>
              </a:solidFill>
              <a:latin typeface="Times New Roman"/>
            </a:endParaRPr>
          </a:p>
          <a:p>
            <a:r>
              <a:rPr lang="EN-US" sz="1400">
                <a:solidFill>
                  <a:srgbClr val="000000"/>
                </a:solidFill>
                <a:latin typeface="Times New Roman"/>
              </a:rPr>
              <a:t>My parents help me with my homework.                              </a:t>
            </a:r>
            <a:r>
              <a:rPr lang="EN-US" sz="1400" u="sng">
                <a:solidFill>
                  <a:srgbClr val="000000"/>
                </a:solidFill>
                <a:latin typeface="Times New Roman"/>
              </a:rPr>
              <a:t>          </a:t>
            </a:r>
            <a:r>
              <a:rPr lang="EN-US" sz="1400">
                <a:solidFill>
                  <a:srgbClr val="000000"/>
                </a:solidFill>
                <a:latin typeface="Times New Roman"/>
              </a:rPr>
              <a:t>  </a:t>
            </a:r>
          </a:p>
          <a:p>
            <a:r>
              <a:rPr lang="EN-US" sz="1400">
                <a:solidFill>
                  <a:srgbClr val="000000"/>
                </a:solidFill>
                <a:latin typeface="Times New Roman"/>
              </a:rPr>
              <a:t>My parents read to me at night.                                              </a:t>
            </a:r>
            <a:r>
              <a:rPr lang="EN-US" sz="1400" u="sng">
                <a:solidFill>
                  <a:srgbClr val="000000"/>
                </a:solidFill>
                <a:latin typeface="Times New Roman"/>
              </a:rPr>
              <a:t>           </a:t>
            </a:r>
          </a:p>
          <a:p>
            <a:r>
              <a:rPr lang="EN-US" sz="1400">
                <a:solidFill>
                  <a:srgbClr val="000000"/>
                </a:solidFill>
                <a:latin typeface="Times New Roman"/>
              </a:rPr>
              <a:t>Homework is fun.                                                                   </a:t>
            </a:r>
            <a:r>
              <a:rPr lang="EN-US" sz="1400" u="sng">
                <a:solidFill>
                  <a:srgbClr val="000000"/>
                </a:solidFill>
                <a:latin typeface="Times New Roman"/>
              </a:rPr>
              <a:t>           </a:t>
            </a:r>
          </a:p>
          <a:p>
            <a:r>
              <a:rPr lang="EN-US" sz="1400">
                <a:solidFill>
                  <a:srgbClr val="000000"/>
                </a:solidFill>
                <a:latin typeface="Times New Roman"/>
              </a:rPr>
              <a:t>I do my homework every night.                                             </a:t>
            </a:r>
            <a:r>
              <a:rPr lang="EN-US" sz="1400" u="sng">
                <a:solidFill>
                  <a:srgbClr val="000000"/>
                </a:solidFill>
                <a:latin typeface="Times New Roman"/>
              </a:rPr>
              <a:t>            </a:t>
            </a:r>
          </a:p>
          <a:p>
            <a:r>
              <a:rPr lang="EN-US" sz="1400">
                <a:solidFill>
                  <a:srgbClr val="000000"/>
                </a:solidFill>
                <a:latin typeface="Times New Roman"/>
              </a:rPr>
              <a:t>I do my homework at the same place every night.                 </a:t>
            </a:r>
            <a:r>
              <a:rPr lang="EN-US" sz="1400" u="sng">
                <a:solidFill>
                  <a:srgbClr val="000000"/>
                </a:solidFill>
                <a:latin typeface="Times New Roman"/>
              </a:rPr>
              <a:t>          </a:t>
            </a:r>
          </a:p>
          <a:p>
            <a:r>
              <a:rPr lang="EN-US" sz="1400">
                <a:solidFill>
                  <a:srgbClr val="000000"/>
                </a:solidFill>
                <a:latin typeface="Times New Roman"/>
              </a:rPr>
              <a:t>My parents think my homework is easy.                                </a:t>
            </a:r>
            <a:r>
              <a:rPr lang="EN-US" sz="1400" u="sng">
                <a:solidFill>
                  <a:srgbClr val="000000"/>
                </a:solidFill>
                <a:latin typeface="Times New Roman"/>
              </a:rPr>
              <a:t>          </a:t>
            </a:r>
          </a:p>
          <a:p>
            <a:r>
              <a:rPr lang="EN-US" sz="1400">
                <a:solidFill>
                  <a:srgbClr val="000000"/>
                </a:solidFill>
                <a:latin typeface="Times New Roman"/>
              </a:rPr>
              <a:t>I ask for help with my homework when I need it.                  </a:t>
            </a:r>
            <a:r>
              <a:rPr lang="EN-US" sz="1400" u="sng">
                <a:solidFill>
                  <a:srgbClr val="000000"/>
                </a:solidFill>
                <a:latin typeface="Times New Roman"/>
              </a:rPr>
              <a:t>         </a:t>
            </a:r>
          </a:p>
          <a:p>
            <a:r>
              <a:rPr lang="EN-US" sz="1400">
                <a:solidFill>
                  <a:srgbClr val="000000"/>
                </a:solidFill>
                <a:latin typeface="Times New Roman"/>
              </a:rPr>
              <a:t>I read every night for 30 minutes.                                            </a:t>
            </a:r>
            <a:r>
              <a:rPr lang="EN-US" sz="1400" u="sng">
                <a:solidFill>
                  <a:srgbClr val="000000"/>
                </a:solidFill>
                <a:latin typeface="Times New Roman"/>
              </a:rPr>
              <a:t>         </a:t>
            </a:r>
          </a:p>
          <a:p>
            <a:r>
              <a:rPr lang="EN-US" sz="1400">
                <a:solidFill>
                  <a:srgbClr val="000000"/>
                </a:solidFill>
                <a:latin typeface="Times New Roman"/>
              </a:rPr>
              <a:t>I always have a book to read.                                                   </a:t>
            </a:r>
            <a:r>
              <a:rPr lang="EN-US" sz="1400" u="sng">
                <a:solidFill>
                  <a:srgbClr val="000000"/>
                </a:solidFill>
                <a:latin typeface="Times New Roman"/>
              </a:rPr>
              <a:t>          </a:t>
            </a:r>
          </a:p>
          <a:p>
            <a:endParaRPr lang="EN-US">
              <a:solidFill>
                <a:srgbClr val="000000"/>
              </a:solidFill>
            </a:endParaRPr>
          </a:p>
          <a:p>
            <a:pPr marL="0" indent="0">
              <a:buNone/>
            </a:pPr>
            <a:endParaRPr lang="EN-US" sz="1400">
              <a:solidFill>
                <a:srgbClr val="000000"/>
              </a:solidFill>
              <a:latin typeface="Times New Roman"/>
            </a:endParaRPr>
          </a:p>
          <a:p>
            <a:endParaRPr lang="EN-US">
              <a:solidFill>
                <a:srgbClr val="404040"/>
              </a:solidFill>
            </a:endParaRPr>
          </a:p>
        </p:txBody>
      </p:sp>
    </p:spTree>
    <p:extLst>
      <p:ext uri="{BB962C8B-B14F-4D97-AF65-F5344CB8AC3E}">
        <p14:creationId xmlns:p14="http://schemas.microsoft.com/office/powerpoint/2010/main" val="207437152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61293" y="53975"/>
            <a:ext cx="11243320" cy="976313"/>
          </a:xfrm>
        </p:spPr>
        <p:txBody>
          <a:bodyPr/>
          <a:lstStyle/>
          <a:p>
            <a:pPr algn="ctr"/>
            <a:r>
              <a:rPr lang="EN-US" b="1"/>
              <a:t>Table of Contents</a:t>
            </a:r>
            <a:endParaRPr lang="en-US"/>
          </a:p>
        </p:txBody>
      </p:sp>
      <p:sp>
        <p:nvSpPr>
          <p:cNvPr id="3" name="Content Placeholder 2"/>
          <p:cNvSpPr>
            <a:spLocks noGrp="1"/>
          </p:cNvSpPr>
          <p:nvPr>
            <p:ph idx="1"/>
          </p:nvPr>
        </p:nvSpPr>
        <p:spPr>
          <a:xfrm>
            <a:off x="609397" y="1104900"/>
            <a:ext cx="10263188" cy="5458072"/>
          </a:xfrm>
        </p:spPr>
        <p:txBody>
          <a:bodyPr vert="horz" lIns="91440" tIns="45720" rIns="91440" bIns="45720" rtlCol="0" anchor="t">
            <a:normAutofit fontScale="85000" lnSpcReduction="20000"/>
          </a:bodyPr>
          <a:lstStyle/>
          <a:p>
            <a:pPr marL="0" indent="0">
              <a:buNone/>
            </a:pPr>
            <a:endParaRPr lang="EN-US" b="1">
              <a:latin typeface="Times New Roman"/>
            </a:endParaRPr>
          </a:p>
          <a:p>
            <a:r>
              <a:rPr lang="EN-US" b="1">
                <a:latin typeface="Times New Roman"/>
              </a:rPr>
              <a:t>Statement of the problem</a:t>
            </a:r>
            <a:endParaRPr lang="en-US" b="1">
              <a:latin typeface="Times New Roman"/>
            </a:endParaRPr>
          </a:p>
          <a:p>
            <a:r>
              <a:rPr lang="EN-US" b="1">
                <a:solidFill>
                  <a:srgbClr val="404040"/>
                </a:solidFill>
                <a:latin typeface="Times New Roman"/>
              </a:rPr>
              <a:t>Review of literature</a:t>
            </a:r>
            <a:endParaRPr lang="en-US" b="1">
              <a:solidFill>
                <a:srgbClr val="404040"/>
              </a:solidFill>
              <a:latin typeface="Times New Roman"/>
            </a:endParaRPr>
          </a:p>
          <a:p>
            <a:r>
              <a:rPr lang="EN-US" b="1">
                <a:solidFill>
                  <a:srgbClr val="404040"/>
                </a:solidFill>
                <a:latin typeface="Times New Roman"/>
              </a:rPr>
              <a:t>Statement of the Hypothesis</a:t>
            </a:r>
          </a:p>
          <a:p>
            <a:r>
              <a:rPr lang="EN-US" b="1">
                <a:solidFill>
                  <a:srgbClr val="404040"/>
                </a:solidFill>
                <a:latin typeface="Times New Roman"/>
              </a:rPr>
              <a:t>Method</a:t>
            </a:r>
          </a:p>
          <a:p>
            <a:pPr marL="0" indent="0">
              <a:buNone/>
            </a:pPr>
            <a:r>
              <a:rPr lang="EN-US" b="1">
                <a:solidFill>
                  <a:srgbClr val="404040"/>
                </a:solidFill>
                <a:latin typeface="Times New Roman"/>
              </a:rPr>
              <a:t>      -Participants</a:t>
            </a:r>
          </a:p>
          <a:p>
            <a:pPr marL="0" indent="0">
              <a:buNone/>
            </a:pPr>
            <a:r>
              <a:rPr lang="EN-US" b="1">
                <a:solidFill>
                  <a:srgbClr val="404040"/>
                </a:solidFill>
                <a:latin typeface="Times New Roman"/>
              </a:rPr>
              <a:t>      -Instruments</a:t>
            </a:r>
          </a:p>
          <a:p>
            <a:pPr marL="0" indent="0">
              <a:buNone/>
            </a:pPr>
            <a:r>
              <a:rPr lang="EN-US" b="1">
                <a:solidFill>
                  <a:srgbClr val="404040"/>
                </a:solidFill>
                <a:latin typeface="Times New Roman"/>
              </a:rPr>
              <a:t>      -Experimental Design</a:t>
            </a:r>
          </a:p>
          <a:p>
            <a:pPr marL="0" indent="0">
              <a:buNone/>
            </a:pPr>
            <a:r>
              <a:rPr lang="EN-US" b="1">
                <a:solidFill>
                  <a:srgbClr val="404040"/>
                </a:solidFill>
                <a:latin typeface="Times New Roman"/>
              </a:rPr>
              <a:t>      -Procedure</a:t>
            </a:r>
          </a:p>
          <a:p>
            <a:r>
              <a:rPr lang="EN-US" b="1">
                <a:solidFill>
                  <a:srgbClr val="404040"/>
                </a:solidFill>
                <a:latin typeface="Times New Roman"/>
              </a:rPr>
              <a:t>References</a:t>
            </a:r>
            <a:endParaRPr lang="en-US" b="1">
              <a:solidFill>
                <a:srgbClr val="404040"/>
              </a:solidFill>
              <a:latin typeface="Times New Roman"/>
            </a:endParaRPr>
          </a:p>
          <a:p>
            <a:r>
              <a:rPr lang="EN-US" b="1">
                <a:solidFill>
                  <a:srgbClr val="404040"/>
                </a:solidFill>
                <a:latin typeface="Times New Roman"/>
              </a:rPr>
              <a:t>Appendix A- Principle Consent Form</a:t>
            </a:r>
            <a:endParaRPr lang="en-US" b="1">
              <a:solidFill>
                <a:srgbClr val="404040"/>
              </a:solidFill>
              <a:latin typeface="Times New Roman"/>
            </a:endParaRPr>
          </a:p>
          <a:p>
            <a:r>
              <a:rPr lang="EN-US" b="1">
                <a:solidFill>
                  <a:srgbClr val="404040"/>
                </a:solidFill>
                <a:latin typeface="Times New Roman"/>
              </a:rPr>
              <a:t>Appendix B-  Parent Consent Form</a:t>
            </a:r>
            <a:endParaRPr lang="en-US" b="1">
              <a:solidFill>
                <a:srgbClr val="404040"/>
              </a:solidFill>
              <a:latin typeface="Times New Roman"/>
            </a:endParaRPr>
          </a:p>
          <a:p>
            <a:r>
              <a:rPr lang="EN-US" b="1">
                <a:solidFill>
                  <a:srgbClr val="404040"/>
                </a:solidFill>
                <a:latin typeface="Times New Roman"/>
              </a:rPr>
              <a:t>Appendix C- Parent Questionnaire</a:t>
            </a:r>
            <a:endParaRPr lang="en-US" b="1">
              <a:solidFill>
                <a:srgbClr val="404040"/>
              </a:solidFill>
              <a:latin typeface="Times New Roman"/>
            </a:endParaRPr>
          </a:p>
          <a:p>
            <a:r>
              <a:rPr lang="EN-US" b="1">
                <a:solidFill>
                  <a:srgbClr val="404040"/>
                </a:solidFill>
                <a:latin typeface="Times New Roman"/>
              </a:rPr>
              <a:t>Appendix D- Student Questionnaire</a:t>
            </a:r>
            <a:endParaRPr lang="en-US" b="1">
              <a:solidFill>
                <a:srgbClr val="404040"/>
              </a:solidFill>
              <a:latin typeface="Times New Roman"/>
            </a:endParaRPr>
          </a:p>
          <a:p>
            <a:pPr marL="0" indent="0">
              <a:buNone/>
            </a:pPr>
            <a:endParaRPr lang="EN-US" b="1">
              <a:solidFill>
                <a:srgbClr val="404040"/>
              </a:solidFill>
              <a:latin typeface="Times New Roman"/>
            </a:endParaRPr>
          </a:p>
          <a:p>
            <a:endParaRPr lang="en-US">
              <a:solidFill>
                <a:schemeClr val="tx1"/>
              </a:solidFill>
            </a:endParaRPr>
          </a:p>
          <a:p>
            <a:pPr marL="0" indent="0">
              <a:buNone/>
            </a:pPr>
            <a:endParaRPr lang="EN-US">
              <a:solidFill>
                <a:schemeClr val="tx1"/>
              </a:solidFill>
            </a:endParaRPr>
          </a:p>
        </p:txBody>
      </p:sp>
      <p:pic>
        <p:nvPicPr>
          <p:cNvPr id="4" name="Picture 3" descr="... however, one starts with a theory, a prediction, or an observation"/>
          <p:cNvPicPr>
            <a:picLocks noChangeAspect="1"/>
          </p:cNvPicPr>
          <p:nvPr/>
        </p:nvPicPr>
        <p:blipFill>
          <a:blip r:embed="rId3"/>
          <a:stretch>
            <a:fillRect/>
          </a:stretch>
        </p:blipFill>
        <p:spPr>
          <a:xfrm>
            <a:off x="6750981" y="1900441"/>
            <a:ext cx="5023992" cy="4851400"/>
          </a:xfrm>
          <a:prstGeom prst="rect">
            <a:avLst/>
          </a:prstGeom>
        </p:spPr>
      </p:pic>
    </p:spTree>
    <p:extLst>
      <p:ext uri="{BB962C8B-B14F-4D97-AF65-F5344CB8AC3E}">
        <p14:creationId xmlns:p14="http://schemas.microsoft.com/office/powerpoint/2010/main" val="162789201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7402" y="-57150"/>
            <a:ext cx="8912225" cy="784628"/>
          </a:xfrm>
        </p:spPr>
        <p:txBody>
          <a:bodyPr>
            <a:normAutofit/>
          </a:bodyPr>
          <a:lstStyle/>
          <a:p>
            <a:pPr algn="ctr"/>
            <a:r>
              <a:rPr lang="EN-US" b="1">
                <a:solidFill>
                  <a:srgbClr val="262626"/>
                </a:solidFill>
              </a:rPr>
              <a:t>Statement of the Problem</a:t>
            </a:r>
            <a:endParaRPr lang="en-US" b="1">
              <a:solidFill>
                <a:srgbClr val="262626"/>
              </a:solidFill>
            </a:endParaRPr>
          </a:p>
        </p:txBody>
      </p:sp>
      <p:sp>
        <p:nvSpPr>
          <p:cNvPr id="3" name="Content Placeholder 2"/>
          <p:cNvSpPr>
            <a:spLocks noGrp="1"/>
          </p:cNvSpPr>
          <p:nvPr>
            <p:ph idx="1"/>
          </p:nvPr>
        </p:nvSpPr>
        <p:spPr>
          <a:xfrm>
            <a:off x="560388" y="968375"/>
            <a:ext cx="10944225" cy="5913499"/>
          </a:xfrm>
        </p:spPr>
        <p:txBody>
          <a:bodyPr vert="horz" lIns="91440" tIns="45720" rIns="91440" bIns="45720" rtlCol="0" anchor="t">
            <a:normAutofit fontScale="85000" lnSpcReduction="20000"/>
          </a:bodyPr>
          <a:lstStyle/>
          <a:p>
            <a:r>
              <a:rPr lang="EN-US">
                <a:solidFill>
                  <a:schemeClr val="tx1"/>
                </a:solidFill>
                <a:latin typeface="Times New Roman"/>
              </a:rPr>
              <a:t>Getting parents involved in their child(</a:t>
            </a:r>
            <a:r>
              <a:rPr lang="EN-US" err="1">
                <a:solidFill>
                  <a:schemeClr val="tx1"/>
                </a:solidFill>
                <a:latin typeface="Times New Roman"/>
              </a:rPr>
              <a:t>rens</a:t>
            </a:r>
            <a:r>
              <a:rPr lang="EN-US">
                <a:solidFill>
                  <a:schemeClr val="tx1"/>
                </a:solidFill>
                <a:latin typeface="Times New Roman"/>
              </a:rPr>
              <a:t>) homework can be challenging in urban schools.  There are so many reasons why parental involvement is so low in NYC schools.  Many times parents are not involved because their work schedule does not allow them to, sometimes it’s a cultural difference, resources, or they just do not comprehend the homework that is being brought home from school.  Strategies for improving parent involvement have become a focus of education policy at the local, state, and national levels. It is important that as pedagogues we find ways to close this gap.   According to Carmen Farina, NYC school chancellor the push for parental involvement is a top priority to bridge the gap for higher academic performance in city schools.  Findings from prior research indicate that the more the implication of students doing their homework the better the academic achievement (Valle et al. 2016).  The purpose of this study is to determine if there is a correlation between parental involvement with homework help and reading test scores of third graders from intact households; measured by NYS English Language Arts Exam (Hill &amp; Tyson, 2009; </a:t>
            </a:r>
            <a:r>
              <a:rPr lang="EN-US" err="1">
                <a:solidFill>
                  <a:schemeClr val="tx1"/>
                </a:solidFill>
                <a:latin typeface="Times New Roman"/>
              </a:rPr>
              <a:t>Desimone</a:t>
            </a:r>
            <a:r>
              <a:rPr lang="EN-US">
                <a:solidFill>
                  <a:schemeClr val="tx1"/>
                </a:solidFill>
                <a:latin typeface="Times New Roman"/>
              </a:rPr>
              <a:t>, 1999).</a:t>
            </a:r>
            <a:endParaRPr lang="en-US">
              <a:solidFill>
                <a:schemeClr val="tx1"/>
              </a:solidFill>
              <a:latin typeface="Times New Roman"/>
            </a:endParaRPr>
          </a:p>
          <a:p>
            <a:r>
              <a:rPr lang="EN-US">
                <a:solidFill>
                  <a:schemeClr val="tx1"/>
                </a:solidFill>
                <a:latin typeface="Times New Roman"/>
              </a:rPr>
              <a:t>Parental involvement in children's homework appears to influence student outcomes because it offers modeling, reinforcement, and instruction that supports the development of attitudes, knowledge, and behaviors associated with successful school performance (Hoover-Dempsey et al. 2001; Aries &amp; </a:t>
            </a:r>
            <a:r>
              <a:rPr lang="EN-US" err="1">
                <a:solidFill>
                  <a:schemeClr val="tx1"/>
                </a:solidFill>
                <a:latin typeface="Times New Roman"/>
              </a:rPr>
              <a:t>Cabus</a:t>
            </a:r>
            <a:r>
              <a:rPr lang="EN-US">
                <a:solidFill>
                  <a:schemeClr val="tx1"/>
                </a:solidFill>
                <a:latin typeface="Times New Roman"/>
              </a:rPr>
              <a:t>, 2015; Cooper, Lindsay, &amp;Nye, 2000).</a:t>
            </a:r>
            <a:br>
              <a:rPr lang="en-US"/>
            </a:br>
            <a:endParaRPr lang="en-US"/>
          </a:p>
        </p:txBody>
      </p:sp>
    </p:spTree>
    <p:extLst>
      <p:ext uri="{BB962C8B-B14F-4D97-AF65-F5344CB8AC3E}">
        <p14:creationId xmlns:p14="http://schemas.microsoft.com/office/powerpoint/2010/main" val="125206003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99834" y="0"/>
            <a:ext cx="10527300" cy="836612"/>
          </a:xfrm>
        </p:spPr>
        <p:txBody>
          <a:bodyPr>
            <a:normAutofit/>
          </a:bodyPr>
          <a:lstStyle/>
          <a:p>
            <a:pPr algn="ctr"/>
            <a:r>
              <a:rPr lang="EN-US" sz="2800" b="1">
                <a:latin typeface="Times New Roman"/>
              </a:rPr>
              <a:t>Review of Related Literature</a:t>
            </a:r>
            <a:endParaRPr lang="EN-US" sz="2800" b="1">
              <a:solidFill>
                <a:srgbClr val="000000"/>
              </a:solidFill>
              <a:latin typeface="Times New Roman"/>
            </a:endParaRPr>
          </a:p>
        </p:txBody>
      </p:sp>
      <p:sp>
        <p:nvSpPr>
          <p:cNvPr id="3" name="Content Placeholder 2"/>
          <p:cNvSpPr>
            <a:spLocks noGrp="1"/>
          </p:cNvSpPr>
          <p:nvPr>
            <p:ph idx="1"/>
          </p:nvPr>
        </p:nvSpPr>
        <p:spPr>
          <a:xfrm>
            <a:off x="581025" y="1286839"/>
            <a:ext cx="10566400" cy="7425361"/>
          </a:xfrm>
        </p:spPr>
        <p:txBody>
          <a:bodyPr vert="horz" lIns="91440" tIns="45720" rIns="91440" bIns="45720" rtlCol="0" anchor="t">
            <a:normAutofit/>
          </a:bodyPr>
          <a:lstStyle/>
          <a:p>
            <a:pPr marL="0" indent="0">
              <a:buNone/>
            </a:pPr>
            <a:r>
              <a:rPr lang="EN-US" sz="1400" b="1">
                <a:latin typeface="Times New Roman"/>
              </a:rPr>
              <a:t>Theory of Literacy Development</a:t>
            </a:r>
            <a:endParaRPr lang="EN-US" sz="1400" b="1">
              <a:solidFill>
                <a:srgbClr val="000000"/>
              </a:solidFill>
              <a:latin typeface="Times New Roman"/>
            </a:endParaRPr>
          </a:p>
          <a:p>
            <a:pPr marL="0" indent="0">
              <a:buNone/>
            </a:pPr>
            <a:r>
              <a:rPr lang="EN-US" sz="1400" b="1" err="1">
                <a:solidFill>
                  <a:srgbClr val="000000"/>
                </a:solidFill>
                <a:latin typeface="Times New Roman"/>
              </a:rPr>
              <a:t>Holdaway</a:t>
            </a:r>
            <a:r>
              <a:rPr lang="EN-US" sz="1400">
                <a:solidFill>
                  <a:schemeClr val="tx1"/>
                </a:solidFill>
                <a:latin typeface="Times New Roman"/>
              </a:rPr>
              <a:t> (1979) believed that learning to read was a natural development that is closely linked to a child's natural development of oral language skills.  Parents are a models for their children and they strive to emulate their parents (</a:t>
            </a:r>
            <a:r>
              <a:rPr lang="EN-US" sz="1400" err="1">
                <a:solidFill>
                  <a:schemeClr val="tx1"/>
                </a:solidFill>
                <a:latin typeface="Times New Roman"/>
              </a:rPr>
              <a:t>Mkandawire</a:t>
            </a:r>
            <a:r>
              <a:rPr lang="EN-US" sz="1400">
                <a:solidFill>
                  <a:schemeClr val="tx1"/>
                </a:solidFill>
                <a:latin typeface="Times New Roman"/>
              </a:rPr>
              <a:t>, 2015; Paratore, 2005).</a:t>
            </a:r>
          </a:p>
          <a:p>
            <a:pPr marL="0" indent="0">
              <a:buNone/>
            </a:pPr>
            <a:r>
              <a:rPr lang="EN-US" sz="1400">
                <a:solidFill>
                  <a:schemeClr val="tx1"/>
                </a:solidFill>
                <a:latin typeface="Times New Roman"/>
              </a:rPr>
              <a:t>Literacy development begins in children's home and is based on meaningful learning experiences.</a:t>
            </a:r>
          </a:p>
          <a:p>
            <a:pPr marL="0" indent="0">
              <a:buNone/>
            </a:pPr>
            <a:r>
              <a:rPr lang="EN-US" sz="1400" b="1">
                <a:solidFill>
                  <a:schemeClr val="tx1"/>
                </a:solidFill>
                <a:latin typeface="Times New Roman"/>
              </a:rPr>
              <a:t>4 key components</a:t>
            </a:r>
          </a:p>
          <a:p>
            <a:r>
              <a:rPr lang="EN-US" sz="1400">
                <a:solidFill>
                  <a:schemeClr val="tx1"/>
                </a:solidFill>
                <a:latin typeface="Times New Roman"/>
              </a:rPr>
              <a:t>Observation</a:t>
            </a:r>
            <a:endParaRPr lang="en-US" sz="1400">
              <a:solidFill>
                <a:schemeClr val="tx1"/>
              </a:solidFill>
              <a:latin typeface="Times New Roman"/>
            </a:endParaRPr>
          </a:p>
          <a:p>
            <a:r>
              <a:rPr lang="EN-US" sz="1400">
                <a:solidFill>
                  <a:schemeClr val="tx1"/>
                </a:solidFill>
                <a:latin typeface="Times New Roman"/>
              </a:rPr>
              <a:t>Collaboration</a:t>
            </a:r>
            <a:endParaRPr lang="en-US" sz="1400">
              <a:solidFill>
                <a:schemeClr val="tx1"/>
              </a:solidFill>
              <a:latin typeface="Times New Roman"/>
            </a:endParaRPr>
          </a:p>
          <a:p>
            <a:r>
              <a:rPr lang="EN-US" sz="1400">
                <a:solidFill>
                  <a:schemeClr val="tx1"/>
                </a:solidFill>
                <a:latin typeface="Times New Roman"/>
              </a:rPr>
              <a:t>Practice</a:t>
            </a:r>
            <a:endParaRPr lang="en-US" sz="1400">
              <a:solidFill>
                <a:schemeClr val="tx1"/>
              </a:solidFill>
              <a:latin typeface="Times New Roman"/>
            </a:endParaRPr>
          </a:p>
          <a:p>
            <a:r>
              <a:rPr lang="EN-US" sz="1400">
                <a:solidFill>
                  <a:schemeClr val="tx1"/>
                </a:solidFill>
                <a:latin typeface="Times New Roman"/>
              </a:rPr>
              <a:t>Performance</a:t>
            </a:r>
            <a:endParaRPr lang="en-US" sz="1400">
              <a:solidFill>
                <a:schemeClr val="tx1"/>
              </a:solidFill>
              <a:latin typeface="Times New Roman"/>
            </a:endParaRPr>
          </a:p>
          <a:p>
            <a:pPr marL="0" indent="0">
              <a:buNone/>
            </a:pPr>
            <a:r>
              <a:rPr lang="EN-US" sz="1400" b="1">
                <a:solidFill>
                  <a:srgbClr val="404040"/>
                </a:solidFill>
                <a:latin typeface="Times New Roman"/>
              </a:rPr>
              <a:t>Theory of Emergent Literacy</a:t>
            </a:r>
          </a:p>
          <a:p>
            <a:pPr marL="0" indent="0">
              <a:buNone/>
            </a:pPr>
            <a:r>
              <a:rPr lang="EN-US" sz="1400" b="1">
                <a:solidFill>
                  <a:srgbClr val="404040"/>
                </a:solidFill>
                <a:latin typeface="Times New Roman"/>
              </a:rPr>
              <a:t>Mary Clay</a:t>
            </a:r>
            <a:r>
              <a:rPr lang="EN-US" sz="1400">
                <a:solidFill>
                  <a:srgbClr val="404040"/>
                </a:solidFill>
                <a:latin typeface="Times New Roman"/>
              </a:rPr>
              <a:t> (1966 ) stated that literacy development in children are acquired before they get into the classroom and is continuous and ongoing. "Parents, as managers of their children's environments, not only create learning environments within the home but also encourage, organize, and supervise their children's educational opportunities in the community" </a:t>
            </a:r>
            <a:endParaRPr lang="EN-US" sz="1400">
              <a:solidFill>
                <a:srgbClr val="000000"/>
              </a:solidFill>
              <a:latin typeface="Times New Roman"/>
            </a:endParaRPr>
          </a:p>
          <a:p>
            <a:pPr marL="0" indent="0">
              <a:buNone/>
            </a:pPr>
            <a:r>
              <a:rPr lang="EN-US" sz="1400">
                <a:solidFill>
                  <a:srgbClr val="404040"/>
                </a:solidFill>
                <a:latin typeface="Times New Roman"/>
              </a:rPr>
              <a:t>(Gutman &amp; </a:t>
            </a:r>
            <a:r>
              <a:rPr lang="EN-US" sz="1400" err="1">
                <a:solidFill>
                  <a:srgbClr val="404040"/>
                </a:solidFill>
                <a:latin typeface="Times New Roman"/>
              </a:rPr>
              <a:t>McLoyd</a:t>
            </a:r>
            <a:r>
              <a:rPr lang="EN-US" sz="1400">
                <a:solidFill>
                  <a:srgbClr val="404040"/>
                </a:solidFill>
                <a:latin typeface="Times New Roman"/>
              </a:rPr>
              <a:t>, 2000; Wiseman, 2009).</a:t>
            </a:r>
          </a:p>
          <a:p>
            <a:pPr marL="0" indent="0">
              <a:buNone/>
            </a:pPr>
            <a:r>
              <a:rPr lang="EN-US" sz="1400" b="1">
                <a:latin typeface="Times New Roman"/>
              </a:rPr>
              <a:t>Theory of Family Literacy Theory</a:t>
            </a:r>
            <a:r>
              <a:rPr lang="EN-US" sz="1400">
                <a:latin typeface="Times New Roman"/>
              </a:rPr>
              <a:t>  </a:t>
            </a:r>
          </a:p>
          <a:p>
            <a:pPr marL="0" indent="0">
              <a:buNone/>
            </a:pPr>
            <a:r>
              <a:rPr lang="EN-US" sz="1400">
                <a:latin typeface="Times New Roman"/>
              </a:rPr>
              <a:t>Denny Taylor (1983) believed that family involvement is directly related to student achievement (Paratore, 2005). </a:t>
            </a:r>
          </a:p>
          <a:p>
            <a:r>
              <a:rPr lang="EN-US" sz="1400">
                <a:solidFill>
                  <a:srgbClr val="404040"/>
                </a:solidFill>
                <a:latin typeface="Times New Roman"/>
              </a:rPr>
              <a:t>Promoting relationship between family literacy, student achievement, and parental participation. </a:t>
            </a:r>
          </a:p>
          <a:p>
            <a:pPr marL="0" indent="0">
              <a:buNone/>
            </a:pPr>
            <a:endParaRPr lang="EN-US" sz="1400">
              <a:solidFill>
                <a:srgbClr val="404040"/>
              </a:solidFill>
              <a:latin typeface="Times New Roman"/>
            </a:endParaRPr>
          </a:p>
          <a:p>
            <a:endParaRPr lang="EN-US" sz="1400">
              <a:solidFill>
                <a:srgbClr val="000000"/>
              </a:solidFill>
              <a:latin typeface="Times New Roman"/>
            </a:endParaRPr>
          </a:p>
        </p:txBody>
      </p:sp>
    </p:spTree>
    <p:extLst>
      <p:ext uri="{BB962C8B-B14F-4D97-AF65-F5344CB8AC3E}">
        <p14:creationId xmlns:p14="http://schemas.microsoft.com/office/powerpoint/2010/main" val="86479851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6843" y="-52388"/>
            <a:ext cx="11387770" cy="788988"/>
          </a:xfrm>
        </p:spPr>
        <p:txBody>
          <a:bodyPr>
            <a:normAutofit/>
          </a:bodyPr>
          <a:lstStyle/>
          <a:p>
            <a:pPr algn="ctr"/>
            <a:r>
              <a:rPr lang="EN-US" sz="2800">
                <a:latin typeface="Times New Roman"/>
              </a:rPr>
              <a:t>Pros</a:t>
            </a:r>
          </a:p>
        </p:txBody>
      </p:sp>
      <p:sp>
        <p:nvSpPr>
          <p:cNvPr id="3" name="Content Placeholder 2"/>
          <p:cNvSpPr>
            <a:spLocks noGrp="1"/>
          </p:cNvSpPr>
          <p:nvPr>
            <p:ph idx="1"/>
          </p:nvPr>
        </p:nvSpPr>
        <p:spPr>
          <a:xfrm>
            <a:off x="214313" y="1924569"/>
            <a:ext cx="11191875" cy="5822431"/>
          </a:xfrm>
        </p:spPr>
        <p:txBody>
          <a:bodyPr vert="horz" lIns="91440" tIns="45720" rIns="91440" bIns="45720" rtlCol="0" anchor="t">
            <a:normAutofit/>
          </a:bodyPr>
          <a:lstStyle/>
          <a:p>
            <a:r>
              <a:rPr lang="EN-US" sz="1800">
                <a:latin typeface="Times New Roman"/>
              </a:rPr>
              <a:t>Parents involve themselves in children's homework for three major reasons: 1.Parental Role Construction 2. Parents Sense of Efficacy for helping the child succeed in school, 3. Parents [perception of invitations of involvement (Hoover-Dempsey et al., 2001; Walberg, 1984; </a:t>
            </a:r>
            <a:r>
              <a:rPr lang="EN-US" sz="1800" err="1">
                <a:latin typeface="Times New Roman"/>
              </a:rPr>
              <a:t>Gonida</a:t>
            </a:r>
            <a:r>
              <a:rPr lang="EN-US" sz="1800">
                <a:latin typeface="Times New Roman"/>
              </a:rPr>
              <a:t> &amp; Cortina, 2004).</a:t>
            </a:r>
            <a:endParaRPr lang="en-US" sz="1800">
              <a:latin typeface="Times New Roman"/>
            </a:endParaRPr>
          </a:p>
          <a:p>
            <a:r>
              <a:rPr lang="EN-US" sz="1800">
                <a:solidFill>
                  <a:srgbClr val="404040"/>
                </a:solidFill>
                <a:latin typeface="Times New Roman"/>
              </a:rPr>
              <a:t>Schools outreach to involve families in students learning may be a useful approach to help students achieve in school, especially in early elementary grades (Sheldon, 2003; </a:t>
            </a:r>
            <a:r>
              <a:rPr lang="EN-US" sz="1800" err="1">
                <a:solidFill>
                  <a:srgbClr val="404040"/>
                </a:solidFill>
                <a:latin typeface="Times New Roman"/>
              </a:rPr>
              <a:t>Topor</a:t>
            </a:r>
            <a:r>
              <a:rPr lang="EN-US" sz="1800">
                <a:solidFill>
                  <a:srgbClr val="404040"/>
                </a:solidFill>
                <a:latin typeface="Times New Roman"/>
              </a:rPr>
              <a:t>, Keane, Shelton, &amp; Calkins, 2010).</a:t>
            </a:r>
            <a:endParaRPr lang="en-US" sz="1800">
              <a:solidFill>
                <a:srgbClr val="404040"/>
              </a:solidFill>
              <a:latin typeface="Times New Roman"/>
            </a:endParaRPr>
          </a:p>
          <a:p>
            <a:r>
              <a:rPr lang="EN-US" sz="1800">
                <a:solidFill>
                  <a:srgbClr val="404040"/>
                </a:solidFill>
                <a:latin typeface="Times New Roman"/>
              </a:rPr>
              <a:t>Schools where student involvement was reported parent involvement was a significant factor in both accelerated and sustained student academic performance (Hara &amp; Burke, 1998).</a:t>
            </a:r>
            <a:endParaRPr lang="en-US" sz="1800">
              <a:solidFill>
                <a:srgbClr val="404040"/>
              </a:solidFill>
              <a:latin typeface="Times New Roman"/>
            </a:endParaRPr>
          </a:p>
          <a:p>
            <a:r>
              <a:rPr lang="EN-US" sz="1800">
                <a:solidFill>
                  <a:srgbClr val="404040"/>
                </a:solidFill>
                <a:latin typeface="Times New Roman"/>
              </a:rPr>
              <a:t>Family involvement in education can lead to increased student  achievement, motivation, comprehension and self-esteem while having a positive impact on behavior and attendance in school (Wiseman, 2009; </a:t>
            </a:r>
            <a:r>
              <a:rPr lang="EN-US" sz="1800" err="1">
                <a:solidFill>
                  <a:srgbClr val="404040"/>
                </a:solidFill>
                <a:latin typeface="Times New Roman"/>
              </a:rPr>
              <a:t>Henderdson</a:t>
            </a:r>
            <a:r>
              <a:rPr lang="EN-US" sz="1800">
                <a:solidFill>
                  <a:srgbClr val="404040"/>
                </a:solidFill>
                <a:latin typeface="Times New Roman"/>
              </a:rPr>
              <a:t> &amp; Mapp, 2002; </a:t>
            </a:r>
            <a:r>
              <a:rPr lang="EN-US" sz="1800" err="1">
                <a:solidFill>
                  <a:srgbClr val="404040"/>
                </a:solidFill>
                <a:latin typeface="Times New Roman"/>
              </a:rPr>
              <a:t>Midraj</a:t>
            </a:r>
            <a:r>
              <a:rPr lang="EN-US" sz="1800">
                <a:solidFill>
                  <a:srgbClr val="404040"/>
                </a:solidFill>
                <a:latin typeface="Times New Roman"/>
              </a:rPr>
              <a:t> &amp; </a:t>
            </a:r>
            <a:r>
              <a:rPr lang="EN-US" sz="1800" err="1">
                <a:solidFill>
                  <a:srgbClr val="404040"/>
                </a:solidFill>
                <a:latin typeface="Times New Roman"/>
              </a:rPr>
              <a:t>Midraj</a:t>
            </a:r>
            <a:r>
              <a:rPr lang="EN-US" sz="1800">
                <a:solidFill>
                  <a:srgbClr val="404040"/>
                </a:solidFill>
                <a:latin typeface="Times New Roman"/>
              </a:rPr>
              <a:t>, 2011).</a:t>
            </a:r>
            <a:endParaRPr lang="en-US" sz="1800">
              <a:solidFill>
                <a:srgbClr val="404040"/>
              </a:solidFill>
              <a:latin typeface="Times New Roman"/>
            </a:endParaRPr>
          </a:p>
          <a:p>
            <a:r>
              <a:rPr lang="EN-US" sz="1800">
                <a:solidFill>
                  <a:srgbClr val="404040"/>
                </a:solidFill>
                <a:latin typeface="Times New Roman"/>
              </a:rPr>
              <a:t>Parent involvement behaviors include volunteering at school, communication with the teacher, attending school functions, and assisting with homework.  Parent-teacher relationship quality refers to the affective quality of the home-school connection, as indexed by trust, mutuality, affiliation, support, shared values, and shared expectations and beliefs about each other and the child (Hughes &amp; Kwok, 2007).</a:t>
            </a:r>
          </a:p>
          <a:p>
            <a:endParaRPr lang="EN-US" sz="1800">
              <a:solidFill>
                <a:srgbClr val="404040"/>
              </a:solidFill>
              <a:latin typeface="Times New Roman"/>
            </a:endParaRPr>
          </a:p>
          <a:p>
            <a:pPr marL="0" indent="0">
              <a:buNone/>
            </a:pPr>
            <a:endParaRPr lang="EN-US" sz="1800">
              <a:solidFill>
                <a:srgbClr val="404040"/>
              </a:solidFill>
              <a:latin typeface="Times New Roman"/>
            </a:endParaRPr>
          </a:p>
          <a:p>
            <a:endParaRPr lang="en-US" sz="1400">
              <a:solidFill>
                <a:schemeClr val="tx1"/>
              </a:solidFill>
              <a:latin typeface="Times New Roman"/>
            </a:endParaRPr>
          </a:p>
          <a:p>
            <a:pPr marL="0" indent="0">
              <a:buNone/>
            </a:pPr>
            <a:endParaRPr lang="en-US" sz="1400">
              <a:solidFill>
                <a:schemeClr val="tx1"/>
              </a:solidFill>
              <a:latin typeface="Times New Roman"/>
            </a:endParaRPr>
          </a:p>
        </p:txBody>
      </p:sp>
    </p:spTree>
    <p:extLst>
      <p:ext uri="{BB962C8B-B14F-4D97-AF65-F5344CB8AC3E}">
        <p14:creationId xmlns:p14="http://schemas.microsoft.com/office/powerpoint/2010/main" val="177572452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0850" y="-40231"/>
            <a:ext cx="10661650" cy="995906"/>
          </a:xfrm>
        </p:spPr>
        <p:txBody>
          <a:bodyPr>
            <a:normAutofit/>
          </a:bodyPr>
          <a:lstStyle/>
          <a:p>
            <a:pPr algn="ctr"/>
            <a:r>
              <a:rPr lang="EN-US" sz="2800">
                <a:latin typeface="Times New Roman"/>
              </a:rPr>
              <a:t>Cons</a:t>
            </a:r>
          </a:p>
        </p:txBody>
      </p:sp>
      <p:sp>
        <p:nvSpPr>
          <p:cNvPr id="3" name="Content Placeholder 2"/>
          <p:cNvSpPr>
            <a:spLocks noGrp="1"/>
          </p:cNvSpPr>
          <p:nvPr>
            <p:ph idx="1"/>
          </p:nvPr>
        </p:nvSpPr>
        <p:spPr>
          <a:xfrm>
            <a:off x="327025" y="1055688"/>
            <a:ext cx="10737850" cy="6433638"/>
          </a:xfrm>
        </p:spPr>
        <p:txBody>
          <a:bodyPr vert="horz" lIns="91440" tIns="45720" rIns="91440" bIns="45720" rtlCol="0" anchor="t">
            <a:normAutofit/>
          </a:bodyPr>
          <a:lstStyle/>
          <a:p>
            <a:r>
              <a:rPr lang="EN-US" sz="1800">
                <a:latin typeface="Times New Roman"/>
              </a:rPr>
              <a:t>Different forms of parental involvement in homework are associated with different results emphasizing that the key issue is the quality and not the quantity or the frequency of involvement (</a:t>
            </a:r>
            <a:r>
              <a:rPr lang="EN-US" sz="1800" err="1">
                <a:latin typeface="Times New Roman"/>
              </a:rPr>
              <a:t>Silinkas</a:t>
            </a:r>
            <a:r>
              <a:rPr lang="EN-US" sz="1800">
                <a:latin typeface="Times New Roman"/>
              </a:rPr>
              <a:t>, </a:t>
            </a:r>
            <a:r>
              <a:rPr lang="EN-US" sz="1800" err="1">
                <a:latin typeface="Times New Roman"/>
              </a:rPr>
              <a:t>Niemi</a:t>
            </a:r>
            <a:r>
              <a:rPr lang="EN-US" sz="1800">
                <a:latin typeface="Times New Roman"/>
              </a:rPr>
              <a:t>, </a:t>
            </a:r>
            <a:r>
              <a:rPr lang="EN-US" sz="1800" err="1">
                <a:latin typeface="Times New Roman"/>
              </a:rPr>
              <a:t>Lerkkanen</a:t>
            </a:r>
            <a:r>
              <a:rPr lang="EN-US" sz="1800">
                <a:latin typeface="Times New Roman"/>
              </a:rPr>
              <a:t>, &amp; </a:t>
            </a:r>
            <a:r>
              <a:rPr lang="EN-US" sz="1800" err="1">
                <a:latin typeface="Times New Roman"/>
              </a:rPr>
              <a:t>Nurmi</a:t>
            </a:r>
            <a:r>
              <a:rPr lang="EN-US" sz="1800">
                <a:latin typeface="Times New Roman"/>
              </a:rPr>
              <a:t>, 2012; </a:t>
            </a:r>
            <a:r>
              <a:rPr lang="EN-US" sz="1800" err="1">
                <a:latin typeface="Times New Roman"/>
              </a:rPr>
              <a:t>Silinkas</a:t>
            </a:r>
            <a:r>
              <a:rPr lang="EN-US" sz="1800">
                <a:latin typeface="Times New Roman"/>
              </a:rPr>
              <a:t>, Dietrich, </a:t>
            </a:r>
            <a:r>
              <a:rPr lang="EN-US" sz="1800" err="1">
                <a:latin typeface="Times New Roman"/>
              </a:rPr>
              <a:t>Pakarinen</a:t>
            </a:r>
            <a:r>
              <a:rPr lang="EN-US" sz="1800">
                <a:latin typeface="Times New Roman"/>
              </a:rPr>
              <a:t>, </a:t>
            </a:r>
            <a:r>
              <a:rPr lang="EN-US" sz="1800" err="1">
                <a:latin typeface="Times New Roman"/>
              </a:rPr>
              <a:t>Kiuru,Aunola</a:t>
            </a:r>
            <a:r>
              <a:rPr lang="EN-US" sz="1800">
                <a:latin typeface="Times New Roman"/>
              </a:rPr>
              <a:t>, </a:t>
            </a:r>
            <a:r>
              <a:rPr lang="EN-US" sz="1800" err="1">
                <a:latin typeface="Times New Roman"/>
              </a:rPr>
              <a:t>Lerkkanen</a:t>
            </a:r>
            <a:r>
              <a:rPr lang="EN-US" sz="1800">
                <a:latin typeface="Times New Roman"/>
              </a:rPr>
              <a:t>, </a:t>
            </a:r>
            <a:r>
              <a:rPr lang="EN-US" sz="1800" err="1">
                <a:latin typeface="Times New Roman"/>
              </a:rPr>
              <a:t>Nurmi</a:t>
            </a:r>
            <a:r>
              <a:rPr lang="EN-US" sz="1800">
                <a:latin typeface="Times New Roman"/>
              </a:rPr>
              <a:t>, 2012; Nunez et al., 2015).</a:t>
            </a:r>
            <a:endParaRPr lang="en-US" sz="1800">
              <a:latin typeface="Times New Roman"/>
            </a:endParaRPr>
          </a:p>
          <a:p>
            <a:r>
              <a:rPr lang="EN-US" sz="1800">
                <a:solidFill>
                  <a:schemeClr val="tx1"/>
                </a:solidFill>
                <a:latin typeface="Times New Roman"/>
              </a:rPr>
              <a:t>Parents are often ill prepared by limitations in knowledge and competing demands for their time and energy  (Hoover-Dempsey, </a:t>
            </a:r>
            <a:r>
              <a:rPr lang="EN-US" sz="1800" err="1">
                <a:solidFill>
                  <a:schemeClr val="tx1"/>
                </a:solidFill>
                <a:latin typeface="Times New Roman"/>
              </a:rPr>
              <a:t>Bassler</a:t>
            </a:r>
            <a:r>
              <a:rPr lang="EN-US" sz="1800">
                <a:solidFill>
                  <a:schemeClr val="tx1"/>
                </a:solidFill>
                <a:latin typeface="Times New Roman"/>
              </a:rPr>
              <a:t>, &amp; </a:t>
            </a:r>
            <a:r>
              <a:rPr lang="EN-US" sz="1800" err="1">
                <a:solidFill>
                  <a:schemeClr val="tx1"/>
                </a:solidFill>
                <a:latin typeface="Times New Roman"/>
              </a:rPr>
              <a:t>Burow</a:t>
            </a:r>
            <a:r>
              <a:rPr lang="EN-US" sz="1800">
                <a:solidFill>
                  <a:schemeClr val="tx1"/>
                </a:solidFill>
                <a:latin typeface="Times New Roman"/>
              </a:rPr>
              <a:t>, 1995; Walker, Collins, Moody, 2014).</a:t>
            </a:r>
            <a:endParaRPr lang="en-US" sz="1800">
              <a:solidFill>
                <a:schemeClr val="tx1"/>
              </a:solidFill>
              <a:latin typeface="Times New Roman"/>
            </a:endParaRPr>
          </a:p>
          <a:p>
            <a:r>
              <a:rPr lang="EN-US" sz="1800">
                <a:solidFill>
                  <a:schemeClr val="tx1"/>
                </a:solidFill>
                <a:latin typeface="Times New Roman"/>
              </a:rPr>
              <a:t>Positive relations with teachers in the classroom and between home and school appear to be less common for low-income and racial minority children than for higher income, white students.  Such early racial and income differences in relatedness may contribute to disparities in achievement  (Hughes &amp; Harris, 2007; Drummond &amp; Stipek, 2004).</a:t>
            </a:r>
            <a:endParaRPr lang="en-US" sz="1800">
              <a:solidFill>
                <a:schemeClr val="tx1"/>
              </a:solidFill>
              <a:latin typeface="Times New Roman"/>
            </a:endParaRPr>
          </a:p>
          <a:p>
            <a:r>
              <a:rPr lang="EN-US" sz="1800">
                <a:solidFill>
                  <a:schemeClr val="tx1"/>
                </a:solidFill>
                <a:latin typeface="Times New Roman"/>
              </a:rPr>
              <a:t>Parents are generally not asked how the partnership between home and school can be strengthened, and they often feel confused about how they best assist their children with homework (Kay, Fitzgerald, </a:t>
            </a:r>
            <a:r>
              <a:rPr lang="EN-US" sz="1800" err="1">
                <a:solidFill>
                  <a:schemeClr val="tx1"/>
                </a:solidFill>
                <a:latin typeface="Times New Roman"/>
              </a:rPr>
              <a:t>Paradee</a:t>
            </a:r>
            <a:r>
              <a:rPr lang="EN-US" sz="1800">
                <a:solidFill>
                  <a:schemeClr val="tx1"/>
                </a:solidFill>
                <a:latin typeface="Times New Roman"/>
              </a:rPr>
              <a:t>, &amp; Mellencamp, 1994).</a:t>
            </a:r>
            <a:endParaRPr lang="en-US" sz="1800">
              <a:solidFill>
                <a:schemeClr val="tx1"/>
              </a:solidFill>
              <a:latin typeface="Times New Roman"/>
            </a:endParaRPr>
          </a:p>
        </p:txBody>
      </p:sp>
    </p:spTree>
    <p:extLst>
      <p:ext uri="{BB962C8B-B14F-4D97-AF65-F5344CB8AC3E}">
        <p14:creationId xmlns:p14="http://schemas.microsoft.com/office/powerpoint/2010/main" val="60155324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2800">
                <a:latin typeface="Times New Roman"/>
              </a:rPr>
              <a:t>Current Strategies</a:t>
            </a:r>
          </a:p>
        </p:txBody>
      </p:sp>
      <p:sp>
        <p:nvSpPr>
          <p:cNvPr id="3" name="Content Placeholder 2"/>
          <p:cNvSpPr>
            <a:spLocks noGrp="1"/>
          </p:cNvSpPr>
          <p:nvPr>
            <p:ph idx="1"/>
          </p:nvPr>
        </p:nvSpPr>
        <p:spPr>
          <a:xfrm>
            <a:off x="838200" y="1606349"/>
            <a:ext cx="10515600" cy="4570614"/>
          </a:xfrm>
        </p:spPr>
        <p:txBody>
          <a:bodyPr vert="horz" lIns="91440" tIns="45720" rIns="91440" bIns="45720" rtlCol="0" anchor="t">
            <a:normAutofit/>
          </a:bodyPr>
          <a:lstStyle/>
          <a:p>
            <a:r>
              <a:rPr lang="EN-US"/>
              <a:t>Student Led Conferences: Students share and reflect on learning with one's family helps to bridge the divide between the school and the home; enables parents to understand their child's progress more deeply.</a:t>
            </a:r>
          </a:p>
          <a:p>
            <a:r>
              <a:rPr lang="EN-US">
                <a:latin typeface="Calibri"/>
              </a:rPr>
              <a:t>Parents as Reading Parents (PARP): The goal of this program is to increase family and community engagement in education and support literacy training.</a:t>
            </a:r>
          </a:p>
          <a:p>
            <a:r>
              <a:rPr lang="EN-US">
                <a:latin typeface="Calibri"/>
              </a:rPr>
              <a:t>Dial-A-Teacher: UFT homework help hotline for parents and students.</a:t>
            </a:r>
          </a:p>
          <a:p>
            <a:endParaRPr lang="EN-US">
              <a:latin typeface="Calibri"/>
            </a:endParaRPr>
          </a:p>
        </p:txBody>
      </p:sp>
    </p:spTree>
    <p:extLst>
      <p:ext uri="{BB962C8B-B14F-4D97-AF65-F5344CB8AC3E}">
        <p14:creationId xmlns:p14="http://schemas.microsoft.com/office/powerpoint/2010/main" val="130215770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09356" y="390525"/>
            <a:ext cx="9421983" cy="1281112"/>
          </a:xfrm>
        </p:spPr>
        <p:txBody>
          <a:bodyPr/>
          <a:lstStyle/>
          <a:p>
            <a:pPr algn="ctr"/>
            <a:r>
              <a:rPr lang="EN-US" b="1">
                <a:latin typeface="Times New Roman"/>
              </a:rPr>
              <a:t>HYPOTHESIS</a:t>
            </a:r>
          </a:p>
        </p:txBody>
      </p:sp>
      <p:sp>
        <p:nvSpPr>
          <p:cNvPr id="3" name="Content Placeholder 2"/>
          <p:cNvSpPr>
            <a:spLocks noGrp="1"/>
          </p:cNvSpPr>
          <p:nvPr>
            <p:ph idx="1"/>
          </p:nvPr>
        </p:nvSpPr>
        <p:spPr>
          <a:xfrm>
            <a:off x="980749" y="1590675"/>
            <a:ext cx="8915400" cy="3777622"/>
          </a:xfrm>
        </p:spPr>
        <p:txBody>
          <a:bodyPr vert="horz" lIns="91440" tIns="45720" rIns="91440" bIns="45720" rtlCol="0" anchor="t">
            <a:normAutofit/>
          </a:bodyPr>
          <a:lstStyle/>
          <a:p>
            <a:pPr marL="0" indent="0">
              <a:buNone/>
            </a:pPr>
            <a:r>
              <a:rPr lang="EN-US" sz="2800" b="1">
                <a:solidFill>
                  <a:srgbClr val="000000"/>
                </a:solidFill>
                <a:latin typeface="Times New Roman"/>
              </a:rPr>
              <a:t>HR1</a:t>
            </a:r>
            <a:r>
              <a:rPr lang="EN-US">
                <a:solidFill>
                  <a:schemeClr val="tx1"/>
                </a:solidFill>
                <a:latin typeface="Times New Roman"/>
              </a:rPr>
              <a:t> </a:t>
            </a:r>
            <a:br>
              <a:rPr lang="en-US"/>
            </a:br>
            <a:endParaRPr lang="en-US"/>
          </a:p>
          <a:p>
            <a:pPr marL="0" indent="0">
              <a:buNone/>
            </a:pPr>
            <a:r>
              <a:rPr lang="EN-US" sz="2400">
                <a:solidFill>
                  <a:schemeClr val="tx1"/>
                </a:solidFill>
                <a:latin typeface="Times New Roman"/>
              </a:rPr>
              <a:t>Parental involvement with homework to 20 third grade students from </a:t>
            </a:r>
            <a:endParaRPr lang="en-US">
              <a:solidFill>
                <a:schemeClr val="tx1"/>
              </a:solidFill>
              <a:latin typeface="Times New Roman"/>
            </a:endParaRPr>
          </a:p>
          <a:p>
            <a:pPr marL="0" indent="0">
              <a:buNone/>
            </a:pPr>
            <a:r>
              <a:rPr lang="EN-US" sz="2400">
                <a:solidFill>
                  <a:schemeClr val="tx1"/>
                </a:solidFill>
                <a:latin typeface="Times New Roman"/>
              </a:rPr>
              <a:t>two parent household five times a week for 30minutes a day over a two month period at home in the evening; will increase reading test scores of P.S. X on practice New York State English Language Arts Exam.</a:t>
            </a:r>
            <a:r>
              <a:rPr lang="EN-US">
                <a:solidFill>
                  <a:schemeClr val="tx1"/>
                </a:solidFill>
                <a:latin typeface="Times New Roman"/>
              </a:rPr>
              <a:t> </a:t>
            </a:r>
            <a:br>
              <a:rPr lang="en-US"/>
            </a:br>
            <a:endParaRPr lang="EN-US">
              <a:latin typeface="Times New Roman"/>
            </a:endParaRPr>
          </a:p>
          <a:p>
            <a:endParaRPr lang="en-US">
              <a:solidFill>
                <a:schemeClr val="tx1"/>
              </a:solidFill>
            </a:endParaRPr>
          </a:p>
        </p:txBody>
      </p:sp>
      <p:pic>
        <p:nvPicPr>
          <p:cNvPr id="4" name="Picture 3" descr="2014 Spring Sociology II - The Collaboratory"/>
          <p:cNvPicPr>
            <a:picLocks noChangeAspect="1"/>
          </p:cNvPicPr>
          <p:nvPr/>
        </p:nvPicPr>
        <p:blipFill>
          <a:blip r:embed="rId3"/>
          <a:stretch>
            <a:fillRect/>
          </a:stretch>
        </p:blipFill>
        <p:spPr>
          <a:xfrm>
            <a:off x="2571984" y="4495800"/>
            <a:ext cx="6142443" cy="2020887"/>
          </a:xfrm>
          <a:prstGeom prst="rect">
            <a:avLst/>
          </a:prstGeom>
        </p:spPr>
      </p:pic>
    </p:spTree>
    <p:extLst>
      <p:ext uri="{BB962C8B-B14F-4D97-AF65-F5344CB8AC3E}">
        <p14:creationId xmlns:p14="http://schemas.microsoft.com/office/powerpoint/2010/main" val="405290975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23925" y="11113"/>
            <a:ext cx="10148888" cy="1136255"/>
          </a:xfrm>
        </p:spPr>
        <p:txBody>
          <a:bodyPr>
            <a:normAutofit/>
          </a:bodyPr>
          <a:lstStyle/>
          <a:p>
            <a:pPr algn="ctr"/>
            <a:r>
              <a:rPr lang="EN-US" sz="2800" b="1">
                <a:solidFill>
                  <a:srgbClr val="262626"/>
                </a:solidFill>
                <a:latin typeface="Times New Roman"/>
              </a:rPr>
              <a:t>Method</a:t>
            </a:r>
          </a:p>
        </p:txBody>
      </p:sp>
      <p:sp>
        <p:nvSpPr>
          <p:cNvPr id="3" name="Content Placeholder 2"/>
          <p:cNvSpPr>
            <a:spLocks noGrp="1"/>
          </p:cNvSpPr>
          <p:nvPr>
            <p:ph idx="1"/>
          </p:nvPr>
        </p:nvSpPr>
        <p:spPr>
          <a:xfrm>
            <a:off x="228925" y="1275745"/>
            <a:ext cx="11427515" cy="5592416"/>
          </a:xfrm>
        </p:spPr>
        <p:txBody>
          <a:bodyPr vert="horz" lIns="91440" tIns="45720" rIns="91440" bIns="45720" rtlCol="0" anchor="t">
            <a:normAutofit fontScale="92500" lnSpcReduction="10000"/>
          </a:bodyPr>
          <a:lstStyle/>
          <a:p>
            <a:pPr marL="0" indent="0">
              <a:buNone/>
            </a:pPr>
            <a:r>
              <a:rPr lang="EN-US" sz="2000" b="1">
                <a:latin typeface="Times New Roman"/>
              </a:rPr>
              <a:t> </a:t>
            </a:r>
            <a:r>
              <a:rPr lang="EN-US" b="1">
                <a:latin typeface="Times New Roman"/>
              </a:rPr>
              <a:t>   Participants:</a:t>
            </a:r>
          </a:p>
          <a:p>
            <a:pPr marL="0" indent="0">
              <a:buNone/>
            </a:pPr>
            <a:r>
              <a:rPr lang="EN-US" sz="2000" b="1"/>
              <a:t>     </a:t>
            </a:r>
            <a:r>
              <a:rPr lang="EN-US" sz="2400" b="1">
                <a:latin typeface="Times New Roman"/>
              </a:rPr>
              <a:t>Twenty third grade students from intact households ages 8 &amp; 9.</a:t>
            </a:r>
          </a:p>
          <a:p>
            <a:pPr marL="457200" lvl="1" indent="0">
              <a:buNone/>
            </a:pPr>
            <a:r>
              <a:rPr lang="EN-US">
                <a:latin typeface="Times New Roman"/>
              </a:rPr>
              <a:t>- 7 African American girls</a:t>
            </a:r>
          </a:p>
          <a:p>
            <a:pPr marL="457200" lvl="1" indent="0">
              <a:buNone/>
            </a:pPr>
            <a:r>
              <a:rPr lang="EN-US">
                <a:latin typeface="Times New Roman"/>
              </a:rPr>
              <a:t>- 4 Latino girls</a:t>
            </a:r>
          </a:p>
          <a:p>
            <a:pPr marL="457200" lvl="1" indent="0">
              <a:buNone/>
            </a:pPr>
            <a:r>
              <a:rPr lang="EN-US">
                <a:latin typeface="Times New Roman"/>
              </a:rPr>
              <a:t>- 5 African American boys</a:t>
            </a:r>
          </a:p>
          <a:p>
            <a:pPr marL="457200" lvl="1" indent="0">
              <a:buNone/>
            </a:pPr>
            <a:r>
              <a:rPr lang="EN-US">
                <a:latin typeface="Times New Roman"/>
              </a:rPr>
              <a:t>- 3 Latino boys        </a:t>
            </a:r>
          </a:p>
          <a:p>
            <a:pPr marL="457200" lvl="1" indent="0">
              <a:buNone/>
            </a:pPr>
            <a:r>
              <a:rPr lang="EN-US" b="1">
                <a:solidFill>
                  <a:srgbClr val="404040"/>
                </a:solidFill>
                <a:latin typeface="Times New Roman"/>
              </a:rPr>
              <a:t>Twenty parents in an intact household</a:t>
            </a:r>
          </a:p>
          <a:p>
            <a:pPr marL="457200" lvl="1" indent="0">
              <a:buNone/>
            </a:pPr>
            <a:endParaRPr lang="EN-US" sz="2000" b="1">
              <a:solidFill>
                <a:srgbClr val="404040"/>
              </a:solidFill>
              <a:latin typeface="Times New Roman"/>
            </a:endParaRPr>
          </a:p>
          <a:p>
            <a:pPr marL="457200" lvl="1" indent="0">
              <a:buNone/>
            </a:pPr>
            <a:r>
              <a:rPr lang="EN-US" sz="2800" b="1">
                <a:solidFill>
                  <a:srgbClr val="404040"/>
                </a:solidFill>
                <a:latin typeface="Times New Roman"/>
              </a:rPr>
              <a:t>Instruments</a:t>
            </a:r>
            <a:r>
              <a:rPr lang="EN-US" sz="2000" b="1">
                <a:solidFill>
                  <a:srgbClr val="404040"/>
                </a:solidFill>
                <a:latin typeface="Times New Roman"/>
              </a:rPr>
              <a:t>:</a:t>
            </a:r>
            <a:endParaRPr lang="EN-US" sz="2000" b="1">
              <a:latin typeface="Times New Roman"/>
            </a:endParaRPr>
          </a:p>
          <a:p>
            <a:pPr marL="457200" lvl="1" indent="0">
              <a:buNone/>
            </a:pPr>
            <a:r>
              <a:rPr lang="EN-US" sz="2000" b="1">
                <a:solidFill>
                  <a:srgbClr val="404040"/>
                </a:solidFill>
                <a:latin typeface="Times New Roman"/>
              </a:rPr>
              <a:t>-Consent Forms (Principle &amp; Parent).</a:t>
            </a:r>
          </a:p>
          <a:p>
            <a:pPr marL="457200" lvl="1" indent="0">
              <a:buNone/>
            </a:pPr>
            <a:r>
              <a:rPr lang="EN-US" sz="2000" b="1">
                <a:solidFill>
                  <a:srgbClr val="404040"/>
                </a:solidFill>
                <a:latin typeface="Times New Roman"/>
              </a:rPr>
              <a:t>-Questionnaires (Parent &amp; Student).</a:t>
            </a:r>
          </a:p>
          <a:p>
            <a:pPr marL="457200" lvl="1" indent="0">
              <a:buNone/>
            </a:pPr>
            <a:r>
              <a:rPr lang="EN-US" sz="2000" b="1">
                <a:solidFill>
                  <a:srgbClr val="404040"/>
                </a:solidFill>
                <a:latin typeface="Times New Roman"/>
              </a:rPr>
              <a:t>-NYS ELA practice exams (Pre-test &amp; Post-test).</a:t>
            </a:r>
          </a:p>
          <a:p>
            <a:pPr marL="457200" lvl="1" indent="0">
              <a:buNone/>
            </a:pPr>
            <a:endParaRPr lang="EN-US" sz="2000" b="1">
              <a:solidFill>
                <a:srgbClr val="404040"/>
              </a:solidFill>
              <a:latin typeface="Times New Roman"/>
            </a:endParaRPr>
          </a:p>
          <a:p>
            <a:pPr marL="457200" lvl="1" indent="0">
              <a:buNone/>
            </a:pPr>
            <a:r>
              <a:rPr lang="EN-US" sz="2000" b="1">
                <a:solidFill>
                  <a:srgbClr val="404040"/>
                </a:solidFill>
                <a:latin typeface="Times New Roman"/>
              </a:rPr>
              <a:t>Experimental Design</a:t>
            </a:r>
          </a:p>
          <a:p>
            <a:pPr marL="457200" lvl="1" indent="0">
              <a:buNone/>
            </a:pPr>
            <a:r>
              <a:rPr lang="EN-US" sz="2000" b="1">
                <a:solidFill>
                  <a:srgbClr val="404040"/>
                </a:solidFill>
                <a:latin typeface="Times New Roman"/>
              </a:rPr>
              <a:t>Procedure</a:t>
            </a:r>
          </a:p>
          <a:p>
            <a:pPr marL="457200" lvl="1" indent="0">
              <a:buNone/>
            </a:pPr>
            <a:endParaRPr lang="EN-US" b="1">
              <a:solidFill>
                <a:srgbClr val="404040"/>
              </a:solidFill>
              <a:latin typeface="Century Gothic"/>
            </a:endParaRPr>
          </a:p>
          <a:p>
            <a:pPr marL="457200" lvl="1" indent="0">
              <a:buNone/>
            </a:pPr>
            <a:r>
              <a:rPr lang="EN-US" b="1"/>
              <a:t>                                                                                                                                    </a:t>
            </a:r>
            <a:endParaRPr lang="EN-US" b="1">
              <a:solidFill>
                <a:schemeClr val="tx1"/>
              </a:solidFill>
            </a:endParaRPr>
          </a:p>
        </p:txBody>
      </p:sp>
    </p:spTree>
    <p:extLst>
      <p:ext uri="{BB962C8B-B14F-4D97-AF65-F5344CB8AC3E}">
        <p14:creationId xmlns:p14="http://schemas.microsoft.com/office/powerpoint/2010/main" val="3971308389"/>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Application>Microsoft Office PowerPoint</Application>
  <PresentationFormat>Widescreen</PresentationFormat>
  <Slides>15</Slides>
  <Notes>15</Notes>
  <HiddenSlides>0</HiddenSlides>
  <ScaleCrop>false</ScaleCrop>
  <HeadingPairs>
    <vt:vector size="4" baseType="variant">
      <vt:variant>
        <vt:lpstr>Theme</vt:lpstr>
      </vt:variant>
      <vt:variant>
        <vt:i4>1</vt:i4>
      </vt:variant>
      <vt:variant>
        <vt:lpstr>Slide Titles</vt:lpstr>
      </vt:variant>
      <vt:variant>
        <vt:i4>15</vt:i4>
      </vt:variant>
    </vt:vector>
  </HeadingPairs>
  <TitlesOfParts>
    <vt:vector size="16" baseType="lpstr">
      <vt:lpstr>Office Theme</vt:lpstr>
      <vt:lpstr>Parental Involvement with homework </vt:lpstr>
      <vt:lpstr>Table of Contents</vt:lpstr>
      <vt:lpstr>Statement of the Problem</vt:lpstr>
      <vt:lpstr>Review of Related Literature</vt:lpstr>
      <vt:lpstr>Pros</vt:lpstr>
      <vt:lpstr>Cons</vt:lpstr>
      <vt:lpstr>Current Strategies</vt:lpstr>
      <vt:lpstr>HYPOTHESIS</vt:lpstr>
      <vt:lpstr>Method</vt:lpstr>
      <vt:lpstr>References</vt:lpstr>
      <vt:lpstr>References Cont'd</vt:lpstr>
      <vt:lpstr>Appendix A: Principal Consent Form</vt:lpstr>
      <vt:lpstr>Appendix B: Parental Consent Form</vt:lpstr>
      <vt:lpstr>Appendix C: Parent Questionnaire </vt:lpstr>
      <vt:lpstr>Appendix D: Student Questionnaire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Parental Involvement with homework </dc:title>
  <cp:revision>1</cp:revision>
  <dcterms:modified xsi:type="dcterms:W3CDTF">2016-12-06T20:47:19Z</dcterms:modified>
</cp:coreProperties>
</file>